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58" r:id="rId2"/>
    <p:sldId id="259" r:id="rId3"/>
    <p:sldId id="267" r:id="rId4"/>
    <p:sldId id="1635" r:id="rId5"/>
    <p:sldId id="1637" r:id="rId6"/>
    <p:sldId id="1191" r:id="rId7"/>
    <p:sldId id="1069" r:id="rId8"/>
    <p:sldId id="1042" r:id="rId9"/>
    <p:sldId id="1040" r:id="rId10"/>
    <p:sldId id="342" r:id="rId11"/>
    <p:sldId id="258" r:id="rId12"/>
    <p:sldId id="1626" r:id="rId13"/>
    <p:sldId id="1074" r:id="rId14"/>
    <p:sldId id="275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A724-62F7-4761-8054-6E9FFA977BE3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6650-D896-4755-89EF-37F21A63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6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4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83906052-BB93-4A9D-83D9-844459518E4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xmlns="" id="{F88B0A4A-81C2-4AF4-8CDF-D8E3285994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Copyright" hidden="1">
            <a:extLst>
              <a:ext uri="{FF2B5EF4-FFF2-40B4-BE49-F238E27FC236}">
                <a16:creationId xmlns:a16="http://schemas.microsoft.com/office/drawing/2014/main" xmlns="" id="{1858C75B-F07A-482D-9831-0E1B64875A66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reserved.</a:t>
            </a:r>
          </a:p>
        </p:txBody>
      </p:sp>
      <p:sp>
        <p:nvSpPr>
          <p:cNvPr id="15" name="FooterSimple" hidden="1">
            <a:extLst>
              <a:ext uri="{FF2B5EF4-FFF2-40B4-BE49-F238E27FC236}">
                <a16:creationId xmlns:a16="http://schemas.microsoft.com/office/drawing/2014/main" xmlns="" id="{A721DD66-78CF-4C71-9C53-DDE41B927AE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</p:spTree>
    <p:extLst>
      <p:ext uri="{BB962C8B-B14F-4D97-AF65-F5344CB8AC3E}">
        <p14:creationId xmlns:p14="http://schemas.microsoft.com/office/powerpoint/2010/main" val="35599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638301-4228-417A-8B0D-124E21BC3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22BB13-E1BC-4490-AE35-9AF53511A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7F53AF-89A4-4268-BA87-2C66EC13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02E80D-68A8-492A-9E1C-A42EA484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78144C-D09B-4CC1-8DB2-738E51C9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42D499EF-F77F-4566-8D9F-EE2002539E3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2473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493"/>
            <a:ext cx="5133975" cy="98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98"/>
              </a:spcAft>
            </a:pP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561320" y="5116880"/>
            <a:ext cx="2743200" cy="989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98"/>
              </a:spcAft>
            </a:pPr>
            <a:r>
              <a:rPr lang="ru-RU" sz="698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ru-RU" sz="698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8229" y="420115"/>
            <a:ext cx="847554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1903" y="3096259"/>
            <a:ext cx="7660640" cy="310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Relationship Id="rId14" Type="http://schemas.openxmlformats.org/officeDocument/2006/relationships/hyperlink" Target="https://&#1095;&#1077;&#1089;&#1090;&#1085;&#1099;&#1081;&#1079;&#1085;&#1072;&#1082;.&#1088;&#1092;/upload/%D0%9F%D0%BE%D1%81%D1%82%D0%B0%D0%BD%D0%BE%D0%B2%D0%BB%D0%B5%D0%BD%D0%B8%D0%B5%20%D0%BE%D1%82%202%20%D0%BD%D0%BE%D1%8F%D0%B1%D1%80%D1%8F%202020%20%D0%B3%D0%BE%D0%B4%D0%B0%20%E2%84%961779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12" Type="http://schemas.openxmlformats.org/officeDocument/2006/relationships/image" Target="../media/image41.pn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hyperlink" Target="https://www.youtube.com/channel/UCkEJSvm2kK7Fc8nznr-oVlQ" TargetMode="External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hyperlink" Target="https://t.me/crptbreak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crpt.ru/" TargetMode="External"/><Relationship Id="rId11" Type="http://schemas.openxmlformats.org/officeDocument/2006/relationships/image" Target="../media/image47.emf"/><Relationship Id="rId5" Type="http://schemas.openxmlformats.org/officeDocument/2006/relationships/hyperlink" Target="https://vk.com/crptec" TargetMode="External"/><Relationship Id="rId10" Type="http://schemas.openxmlformats.org/officeDocument/2006/relationships/image" Target="../media/image46.emf"/><Relationship Id="rId4" Type="http://schemas.openxmlformats.org/officeDocument/2006/relationships/hyperlink" Target="mailto:support@crpt.ru" TargetMode="External"/><Relationship Id="rId9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mobile_business/" TargetMode="External"/><Relationship Id="rId2" Type="http://schemas.openxmlformats.org/officeDocument/2006/relationships/hyperlink" Target="https://&#1095;&#1077;&#1089;&#1090;&#1085;&#1099;&#1081;&#1079;&#1085;&#1072;&#1082;.&#1088;&#1092;/edo_lit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Object 18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90" name="Object 18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5B7B86A0-244A-41A8-BA89-B12B5E6628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0A6ADBA9-A16C-394F-8850-91ECB2149BBB}"/>
              </a:ext>
            </a:extLst>
          </p:cNvPr>
          <p:cNvGrpSpPr/>
          <p:nvPr/>
        </p:nvGrpSpPr>
        <p:grpSpPr>
          <a:xfrm>
            <a:off x="526343" y="2670471"/>
            <a:ext cx="1088149" cy="1080000"/>
            <a:chOff x="2854235" y="2820464"/>
            <a:chExt cx="1088149" cy="1080000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xmlns="" id="{9A9272CF-D9E3-8B42-9203-51AE37177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235" y="2820464"/>
              <a:ext cx="1088149" cy="108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F635BA9B-9A61-5940-BA5E-54343D6F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015913" y="3000464"/>
              <a:ext cx="720000" cy="720000"/>
            </a:xfrm>
            <a:prstGeom prst="rect">
              <a:avLst/>
            </a:prstGeom>
          </p:spPr>
        </p:pic>
      </p:grpSp>
      <p:sp>
        <p:nvSpPr>
          <p:cNvPr id="51" name="Rectangle 24">
            <a:extLst>
              <a:ext uri="{FF2B5EF4-FFF2-40B4-BE49-F238E27FC236}">
                <a16:creationId xmlns:a16="http://schemas.microsoft.com/office/drawing/2014/main" xmlns="" id="{18B397B8-1486-FA48-B36A-07553D8C1498}"/>
              </a:ext>
            </a:extLst>
          </p:cNvPr>
          <p:cNvSpPr/>
          <p:nvPr/>
        </p:nvSpPr>
        <p:spPr>
          <a:xfrm>
            <a:off x="1849807" y="2988615"/>
            <a:ext cx="3606335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1956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E068D844-0EBF-A742-86ED-FED1A579287F}"/>
              </a:ext>
            </a:extLst>
          </p:cNvPr>
          <p:cNvGrpSpPr/>
          <p:nvPr/>
        </p:nvGrpSpPr>
        <p:grpSpPr>
          <a:xfrm>
            <a:off x="519159" y="1362864"/>
            <a:ext cx="1088149" cy="1080000"/>
            <a:chOff x="703192" y="2554897"/>
            <a:chExt cx="1088149" cy="1080000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xmlns="" id="{7A3EECC4-D28C-9B4E-9BB1-26497ED88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192" y="2554897"/>
              <a:ext cx="1088149" cy="108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5CB47674-FF58-3C46-A992-1C9F8FD9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87266" y="2734897"/>
              <a:ext cx="720000" cy="720000"/>
            </a:xfrm>
            <a:prstGeom prst="rect">
              <a:avLst/>
            </a:prstGeom>
          </p:spPr>
        </p:pic>
      </p:grpSp>
      <p:sp>
        <p:nvSpPr>
          <p:cNvPr id="55" name="Rectangle 24">
            <a:extLst>
              <a:ext uri="{FF2B5EF4-FFF2-40B4-BE49-F238E27FC236}">
                <a16:creationId xmlns:a16="http://schemas.microsoft.com/office/drawing/2014/main" xmlns="" id="{4D812F27-E65A-5E4E-837B-297623F98CE0}"/>
              </a:ext>
            </a:extLst>
          </p:cNvPr>
          <p:cNvSpPr/>
          <p:nvPr/>
        </p:nvSpPr>
        <p:spPr>
          <a:xfrm>
            <a:off x="1849807" y="1704240"/>
            <a:ext cx="3416300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224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28 февраля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1472C7C9-191D-9141-AEAF-AF94A71BA417}"/>
              </a:ext>
            </a:extLst>
          </p:cNvPr>
          <p:cNvGrpSpPr>
            <a:grpSpLocks noChangeAspect="1"/>
          </p:cNvGrpSpPr>
          <p:nvPr/>
        </p:nvGrpSpPr>
        <p:grpSpPr>
          <a:xfrm>
            <a:off x="529106" y="3978078"/>
            <a:ext cx="1088149" cy="1080000"/>
            <a:chOff x="6363951" y="5124357"/>
            <a:chExt cx="725433" cy="720000"/>
          </a:xfrm>
          <a:effectLst/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xmlns="" id="{B2D87C9D-DA50-DC4A-B2DB-187D3167D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0AAB145C-E29B-6642-BD08-596EA491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484825" y="5244357"/>
              <a:ext cx="480000" cy="48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9" name="Rectangle 24">
            <a:extLst>
              <a:ext uri="{FF2B5EF4-FFF2-40B4-BE49-F238E27FC236}">
                <a16:creationId xmlns:a16="http://schemas.microsoft.com/office/drawing/2014/main" xmlns="" id="{260D8A0B-B7F4-044E-8E6A-D198ACF63D49}"/>
              </a:ext>
            </a:extLst>
          </p:cNvPr>
          <p:cNvSpPr/>
          <p:nvPr/>
        </p:nvSpPr>
        <p:spPr>
          <a:xfrm>
            <a:off x="1833723" y="4149663"/>
            <a:ext cx="3416300" cy="6719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правительства № 1953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06077624-72E5-C24B-A6C6-7C28312509BF}"/>
              </a:ext>
            </a:extLst>
          </p:cNvPr>
          <p:cNvGrpSpPr/>
          <p:nvPr/>
        </p:nvGrpSpPr>
        <p:grpSpPr>
          <a:xfrm>
            <a:off x="6010275" y="2366973"/>
            <a:ext cx="1008939" cy="966125"/>
            <a:chOff x="8200051" y="2820464"/>
            <a:chExt cx="1088149" cy="1080000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xmlns="" id="{4753548A-3365-784B-A340-1C004457D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1" y="2820464"/>
              <a:ext cx="1088149" cy="108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9938146D-621A-3D45-B232-A7DF8860F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8384124" y="2984135"/>
              <a:ext cx="720000" cy="720000"/>
            </a:xfrm>
            <a:prstGeom prst="rect">
              <a:avLst/>
            </a:prstGeom>
          </p:spPr>
        </p:pic>
      </p:grpSp>
      <p:sp>
        <p:nvSpPr>
          <p:cNvPr id="63" name="Rectangle 24">
            <a:extLst>
              <a:ext uri="{FF2B5EF4-FFF2-40B4-BE49-F238E27FC236}">
                <a16:creationId xmlns:a16="http://schemas.microsoft.com/office/drawing/2014/main" xmlns="" id="{BA522698-C187-8942-8658-33FDA462E827}"/>
              </a:ext>
            </a:extLst>
          </p:cNvPr>
          <p:cNvSpPr/>
          <p:nvPr/>
        </p:nvSpPr>
        <p:spPr>
          <a:xfrm>
            <a:off x="7346902" y="2641516"/>
            <a:ext cx="4072559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1957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4A9BE297-5634-1E4E-BC63-DE547B79ED8C}"/>
              </a:ext>
            </a:extLst>
          </p:cNvPr>
          <p:cNvGrpSpPr>
            <a:grpSpLocks noChangeAspect="1"/>
          </p:cNvGrpSpPr>
          <p:nvPr/>
        </p:nvGrpSpPr>
        <p:grpSpPr>
          <a:xfrm>
            <a:off x="5986713" y="1230439"/>
            <a:ext cx="1032501" cy="1024769"/>
            <a:chOff x="6363951" y="5124357"/>
            <a:chExt cx="725433" cy="720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xmlns="" id="{0CCDF259-4630-464A-9F39-D02A77EF0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7EB95FEA-351B-CE43-B470-B6E0B0D8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6486667" y="5233723"/>
              <a:ext cx="480000" cy="480000"/>
            </a:xfrm>
            <a:prstGeom prst="rect">
              <a:avLst/>
            </a:prstGeom>
          </p:spPr>
        </p:pic>
      </p:grpSp>
      <p:sp>
        <p:nvSpPr>
          <p:cNvPr id="68" name="Rectangle 24">
            <a:extLst>
              <a:ext uri="{FF2B5EF4-FFF2-40B4-BE49-F238E27FC236}">
                <a16:creationId xmlns:a16="http://schemas.microsoft.com/office/drawing/2014/main" xmlns="" id="{EAC127DD-EFEB-3B4B-906B-A0D8E7F321BC}"/>
              </a:ext>
            </a:extLst>
          </p:cNvPr>
          <p:cNvSpPr/>
          <p:nvPr/>
        </p:nvSpPr>
        <p:spPr>
          <a:xfrm>
            <a:off x="7346902" y="1488165"/>
            <a:ext cx="3538704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860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5 июля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98DD1EFC-A792-914C-BB2E-46CF195B558E}"/>
              </a:ext>
            </a:extLst>
          </p:cNvPr>
          <p:cNvGrpSpPr>
            <a:grpSpLocks noChangeAspect="1"/>
          </p:cNvGrpSpPr>
          <p:nvPr/>
        </p:nvGrpSpPr>
        <p:grpSpPr>
          <a:xfrm>
            <a:off x="6010274" y="3467752"/>
            <a:ext cx="1008939" cy="1001383"/>
            <a:chOff x="6363951" y="5124357"/>
            <a:chExt cx="725433" cy="720000"/>
          </a:xfrm>
          <a:effectLst/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xmlns="" id="{CD0C53D8-764D-0E47-A622-F3204C122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92EF62DB-B21E-C94C-8E65-34A2250B8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486667" y="5247912"/>
              <a:ext cx="480000" cy="480000"/>
            </a:xfrm>
            <a:prstGeom prst="rect">
              <a:avLst/>
            </a:prstGeom>
          </p:spPr>
        </p:pic>
      </p:grpSp>
      <p:sp>
        <p:nvSpPr>
          <p:cNvPr id="73" name="Rectangle 24">
            <a:extLst>
              <a:ext uri="{FF2B5EF4-FFF2-40B4-BE49-F238E27FC236}">
                <a16:creationId xmlns:a16="http://schemas.microsoft.com/office/drawing/2014/main" xmlns="" id="{6DFEEC39-7303-9242-BA76-027F50546CCE}"/>
              </a:ext>
            </a:extLst>
          </p:cNvPr>
          <p:cNvSpPr/>
          <p:nvPr/>
        </p:nvSpPr>
        <p:spPr>
          <a:xfrm>
            <a:off x="7370463" y="3782628"/>
            <a:ext cx="3515143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1958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CDB3AAFC-468C-F04C-AC45-CD236D8E8DF2}"/>
              </a:ext>
            </a:extLst>
          </p:cNvPr>
          <p:cNvGrpSpPr>
            <a:grpSpLocks noChangeAspect="1"/>
          </p:cNvGrpSpPr>
          <p:nvPr/>
        </p:nvGrpSpPr>
        <p:grpSpPr>
          <a:xfrm>
            <a:off x="5986713" y="88499"/>
            <a:ext cx="1032501" cy="1024769"/>
            <a:chOff x="6363951" y="5124357"/>
            <a:chExt cx="725433" cy="720000"/>
          </a:xfrm>
        </p:grpSpPr>
        <p:sp>
          <p:nvSpPr>
            <p:cNvPr id="77" name="Скругленный прямоугольник 76">
              <a:extLst>
                <a:ext uri="{FF2B5EF4-FFF2-40B4-BE49-F238E27FC236}">
                  <a16:creationId xmlns:a16="http://schemas.microsoft.com/office/drawing/2014/main" xmlns="" id="{992E52A7-9985-9948-83E8-D31BC70F4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23C9DF26-18CB-4B42-9FF4-19066E0B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6667" y="5233723"/>
              <a:ext cx="480000" cy="480000"/>
            </a:xfrm>
            <a:prstGeom prst="rect">
              <a:avLst/>
            </a:prstGeom>
          </p:spPr>
        </p:pic>
      </p:grpSp>
      <p:sp>
        <p:nvSpPr>
          <p:cNvPr id="79" name="Rectangle 24">
            <a:extLst>
              <a:ext uri="{FF2B5EF4-FFF2-40B4-BE49-F238E27FC236}">
                <a16:creationId xmlns:a16="http://schemas.microsoft.com/office/drawing/2014/main" xmlns="" id="{45432A2B-50C8-3840-93D7-6996534AED51}"/>
              </a:ext>
            </a:extLst>
          </p:cNvPr>
          <p:cNvSpPr/>
          <p:nvPr/>
        </p:nvSpPr>
        <p:spPr>
          <a:xfrm>
            <a:off x="7346901" y="346225"/>
            <a:ext cx="4486839" cy="8874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1556 и № 1557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14 декабря 2018 года</a:t>
            </a:r>
          </a:p>
          <a:p>
            <a:pPr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</a:t>
            </a: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правительства </a:t>
            </a: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 2 ноября 2020 года №1779</a:t>
            </a:r>
            <a:endParaRPr lang="ru-RU" sz="1400" b="0" spc="5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82" name="Скругленный прямоугольник 81">
            <a:extLst>
              <a:ext uri="{FF2B5EF4-FFF2-40B4-BE49-F238E27FC236}">
                <a16:creationId xmlns:a16="http://schemas.microsoft.com/office/drawing/2014/main" xmlns="" id="{4E996DFF-9CA1-0045-94A7-A108D0FFE1B6}"/>
              </a:ext>
            </a:extLst>
          </p:cNvPr>
          <p:cNvSpPr/>
          <p:nvPr/>
        </p:nvSpPr>
        <p:spPr>
          <a:xfrm>
            <a:off x="65419" y="59589"/>
            <a:ext cx="3914000" cy="12685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45DC81A-F02F-7843-83FB-853982F245AB}"/>
              </a:ext>
            </a:extLst>
          </p:cNvPr>
          <p:cNvSpPr txBox="1"/>
          <p:nvPr/>
        </p:nvSpPr>
        <p:spPr>
          <a:xfrm>
            <a:off x="272535" y="106751"/>
            <a:ext cx="460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</a:t>
            </a:r>
            <a:r>
              <a:rPr lang="en-US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мативная </a:t>
            </a:r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база (вступили в силу)</a:t>
            </a:r>
          </a:p>
        </p:txBody>
      </p:sp>
      <p:sp>
        <p:nvSpPr>
          <p:cNvPr id="35" name="Скругленный прямоугольник 69">
            <a:extLst>
              <a:ext uri="{FF2B5EF4-FFF2-40B4-BE49-F238E27FC236}">
                <a16:creationId xmlns:a16="http://schemas.microsoft.com/office/drawing/2014/main" xmlns="" id="{AD0EC27F-7145-4644-92B2-A57F31A99A46}"/>
              </a:ext>
            </a:extLst>
          </p:cNvPr>
          <p:cNvSpPr>
            <a:spLocks noChangeAspect="1"/>
          </p:cNvSpPr>
          <p:nvPr/>
        </p:nvSpPr>
        <p:spPr>
          <a:xfrm>
            <a:off x="6010274" y="4603740"/>
            <a:ext cx="1008939" cy="10013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7E3EA40-3245-46AD-8E4D-FB91D7FEA5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9482" y="4755074"/>
            <a:ext cx="755070" cy="755070"/>
          </a:xfrm>
          <a:prstGeom prst="rect">
            <a:avLst/>
          </a:prstGeom>
        </p:spPr>
      </p:pic>
      <p:sp>
        <p:nvSpPr>
          <p:cNvPr id="38" name="Rectangle 24">
            <a:extLst>
              <a:ext uri="{FF2B5EF4-FFF2-40B4-BE49-F238E27FC236}">
                <a16:creationId xmlns:a16="http://schemas.microsoft.com/office/drawing/2014/main" xmlns="" id="{93FD8272-C90F-4EE6-9CC0-AA00CBC335D5}"/>
              </a:ext>
            </a:extLst>
          </p:cNvPr>
          <p:cNvSpPr/>
          <p:nvPr/>
        </p:nvSpPr>
        <p:spPr>
          <a:xfrm>
            <a:off x="7370463" y="4924647"/>
            <a:ext cx="3515143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2099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15 декабря 2020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40" name="Скругленный прямоугольник 56">
            <a:extLst>
              <a:ext uri="{FF2B5EF4-FFF2-40B4-BE49-F238E27FC236}">
                <a16:creationId xmlns:a16="http://schemas.microsoft.com/office/drawing/2014/main" xmlns="" id="{A8BAF4A0-975E-46CC-88ED-9AA7C0023A1B}"/>
              </a:ext>
            </a:extLst>
          </p:cNvPr>
          <p:cNvSpPr>
            <a:spLocks noChangeAspect="1"/>
          </p:cNvSpPr>
          <p:nvPr/>
        </p:nvSpPr>
        <p:spPr>
          <a:xfrm>
            <a:off x="560477" y="5210478"/>
            <a:ext cx="1088149" cy="1080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xmlns="" id="{00493F5F-00DA-40DD-9716-73E3996C115D}"/>
              </a:ext>
            </a:extLst>
          </p:cNvPr>
          <p:cNvSpPr/>
          <p:nvPr/>
        </p:nvSpPr>
        <p:spPr>
          <a:xfrm>
            <a:off x="1920666" y="5222399"/>
            <a:ext cx="3416300" cy="6719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Распоряжение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правительства № 3322-р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15 декабря 2020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E90D681-349A-4B0A-98BA-AD50A5C13AF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12" t="62266" r="91976" b="32558"/>
          <a:stretch/>
        </p:blipFill>
        <p:spPr>
          <a:xfrm>
            <a:off x="763421" y="5508437"/>
            <a:ext cx="666996" cy="484082"/>
          </a:xfrm>
          <a:prstGeom prst="rect">
            <a:avLst/>
          </a:prstGeom>
        </p:spPr>
      </p:pic>
      <p:sp>
        <p:nvSpPr>
          <p:cNvPr id="41" name="Скругленный прямоугольник 69">
            <a:extLst>
              <a:ext uri="{FF2B5EF4-FFF2-40B4-BE49-F238E27FC236}">
                <a16:creationId xmlns:a16="http://schemas.microsoft.com/office/drawing/2014/main" xmlns="" id="{42B907D1-3EF2-43DD-9877-87CE73676DD0}"/>
              </a:ext>
            </a:extLst>
          </p:cNvPr>
          <p:cNvSpPr>
            <a:spLocks noChangeAspect="1"/>
          </p:cNvSpPr>
          <p:nvPr/>
        </p:nvSpPr>
        <p:spPr>
          <a:xfrm>
            <a:off x="6010275" y="5729304"/>
            <a:ext cx="1054130" cy="104623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xmlns="" id="{A8929D66-C64E-418D-83CB-E71DDD98045D}"/>
              </a:ext>
            </a:extLst>
          </p:cNvPr>
          <p:cNvSpPr/>
          <p:nvPr/>
        </p:nvSpPr>
        <p:spPr>
          <a:xfrm>
            <a:off x="7370463" y="6064072"/>
            <a:ext cx="3515143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841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мая 2021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D72516-26E1-497B-814D-536E6AACACE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r="43160"/>
          <a:stretch/>
        </p:blipFill>
        <p:spPr>
          <a:xfrm>
            <a:off x="6202785" y="5855025"/>
            <a:ext cx="528464" cy="8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7">
            <a:extLst>
              <a:ext uri="{FF2B5EF4-FFF2-40B4-BE49-F238E27FC236}">
                <a16:creationId xmlns:a16="http://schemas.microsoft.com/office/drawing/2014/main" xmlns="" id="{D15A2EE4-503D-CC42-A4AE-9EC6696BEC76}"/>
              </a:ext>
            </a:extLst>
          </p:cNvPr>
          <p:cNvSpPr/>
          <p:nvPr/>
        </p:nvSpPr>
        <p:spPr>
          <a:xfrm>
            <a:off x="8077486" y="0"/>
            <a:ext cx="4114513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xmlns="" id="{C6CAE637-6CA8-A54E-8CF0-E17ABBC7F252}"/>
              </a:ext>
            </a:extLst>
          </p:cNvPr>
          <p:cNvSpPr/>
          <p:nvPr/>
        </p:nvSpPr>
        <p:spPr>
          <a:xfrm>
            <a:off x="516000" y="359999"/>
            <a:ext cx="7084013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GB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</a:t>
            </a: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Условия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480D95-64B0-9A40-89CC-C4D9D1CFA727}"/>
              </a:ext>
            </a:extLst>
          </p:cNvPr>
          <p:cNvSpPr/>
          <p:nvPr/>
        </p:nvSpPr>
        <p:spPr>
          <a:xfrm>
            <a:off x="248998" y="1209165"/>
            <a:ext cx="782848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ЭДО Лайт – бесплатный сертифицированный ФНС провайдер электронного документооборота (ЭДО), интегрированный в личный кабинет Государственной информационной системы мониторинга оборота товара (ГИС МТ).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с контрагентами, зарегистрированными в ГИС МТ в качестве участников оборота маркируемой продукции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Участникам оборота маркируемой продукции доступен обмен формализованными документами, содержащими коды маркировки:</a:t>
            </a: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(СЧФДОП, ДОП)</a:t>
            </a: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 (КСЧФДИС, ДИС)</a:t>
            </a: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Аннулирование по формату РОСЭУ</a:t>
            </a:r>
            <a:endParaRPr lang="en-US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работы с входящими неформализованными документами (Договора, акты и т.д.)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сервиса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невозможен обмен формализованными документами, которые не содержат кодов маркировки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работе через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присутствует ограничение на 1000 исходящих документов в год (остаток кол-ва не переходит на следующий год), через веб-интерфейс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документов не ограничивается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72D05A-D697-C64C-B8F5-47728610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34925" y="1486950"/>
            <a:ext cx="4114512" cy="38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56615"/>
            <a:ext cx="289560" cy="721360"/>
          </a:xfrm>
          <a:custGeom>
            <a:avLst/>
            <a:gdLst/>
            <a:ahLst/>
            <a:cxnLst/>
            <a:rect l="l" t="t" r="r" b="b"/>
            <a:pathLst>
              <a:path w="289560" h="721360">
                <a:moveTo>
                  <a:pt x="190500" y="0"/>
                </a:moveTo>
                <a:lnTo>
                  <a:pt x="0" y="0"/>
                </a:lnTo>
                <a:lnTo>
                  <a:pt x="0" y="720851"/>
                </a:lnTo>
                <a:lnTo>
                  <a:pt x="190500" y="720851"/>
                </a:lnTo>
                <a:lnTo>
                  <a:pt x="229059" y="713071"/>
                </a:lnTo>
                <a:lnTo>
                  <a:pt x="260546" y="691848"/>
                </a:lnTo>
                <a:lnTo>
                  <a:pt x="281775" y="660362"/>
                </a:lnTo>
                <a:lnTo>
                  <a:pt x="289560" y="621792"/>
                </a:lnTo>
                <a:lnTo>
                  <a:pt x="289560" y="99060"/>
                </a:lnTo>
                <a:lnTo>
                  <a:pt x="281775" y="60489"/>
                </a:lnTo>
                <a:lnTo>
                  <a:pt x="260546" y="29003"/>
                </a:lnTo>
                <a:lnTo>
                  <a:pt x="229059" y="7780"/>
                </a:lnTo>
                <a:lnTo>
                  <a:pt x="190500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510" y="1339088"/>
            <a:ext cx="3484245" cy="2106295"/>
          </a:xfrm>
          <a:custGeom>
            <a:avLst/>
            <a:gdLst/>
            <a:ahLst/>
            <a:cxnLst/>
            <a:rect l="l" t="t" r="r" b="b"/>
            <a:pathLst>
              <a:path w="3484245" h="2106295">
                <a:moveTo>
                  <a:pt x="3408806" y="0"/>
                </a:moveTo>
                <a:lnTo>
                  <a:pt x="75057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7"/>
                </a:lnTo>
                <a:lnTo>
                  <a:pt x="0" y="2031111"/>
                </a:lnTo>
                <a:lnTo>
                  <a:pt x="5905" y="2060305"/>
                </a:lnTo>
                <a:lnTo>
                  <a:pt x="22002" y="2084165"/>
                </a:lnTo>
                <a:lnTo>
                  <a:pt x="45862" y="2100262"/>
                </a:lnTo>
                <a:lnTo>
                  <a:pt x="75057" y="2106168"/>
                </a:lnTo>
                <a:lnTo>
                  <a:pt x="3408806" y="2106168"/>
                </a:lnTo>
                <a:lnTo>
                  <a:pt x="3438001" y="2100262"/>
                </a:lnTo>
                <a:lnTo>
                  <a:pt x="3461861" y="2084165"/>
                </a:lnTo>
                <a:lnTo>
                  <a:pt x="3477958" y="2060305"/>
                </a:lnTo>
                <a:lnTo>
                  <a:pt x="3483864" y="2031111"/>
                </a:lnTo>
                <a:lnTo>
                  <a:pt x="3483864" y="75057"/>
                </a:lnTo>
                <a:lnTo>
                  <a:pt x="3477958" y="45862"/>
                </a:lnTo>
                <a:lnTo>
                  <a:pt x="3461861" y="22002"/>
                </a:lnTo>
                <a:lnTo>
                  <a:pt x="3438001" y="5905"/>
                </a:lnTo>
                <a:lnTo>
                  <a:pt x="3408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7221" y="1389125"/>
            <a:ext cx="1985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A393C"/>
                </a:solidFill>
                <a:latin typeface="Segoe UI"/>
                <a:cs typeface="Segoe UI"/>
              </a:rPr>
              <a:t>Работа</a:t>
            </a:r>
            <a:r>
              <a:rPr sz="1400" b="1" spc="-5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с</a:t>
            </a:r>
            <a:r>
              <a:rPr sz="1400" b="1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документами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221" y="1603476"/>
            <a:ext cx="2865755" cy="17481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Ввод</a:t>
            </a:r>
            <a:r>
              <a:rPr sz="1400" spc="-4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в</a:t>
            </a:r>
            <a:r>
              <a:rPr sz="1400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оборот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Вывод</a:t>
            </a:r>
            <a:r>
              <a:rPr sz="1400" spc="-4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из</a:t>
            </a:r>
            <a:r>
              <a:rPr sz="1400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оборота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Агрегирование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Расформирование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УПД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(отгрузка)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УПД</a:t>
            </a:r>
            <a:r>
              <a:rPr sz="1400" spc="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(приёмка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и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формирование</a:t>
            </a:r>
            <a:endParaRPr sz="1400">
              <a:latin typeface="Segoe UI"/>
              <a:cs typeface="Segoe UI"/>
            </a:endParaRPr>
          </a:p>
          <a:p>
            <a:pPr marL="228600">
              <a:lnSpc>
                <a:spcPct val="100000"/>
              </a:lnSpc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акта</a:t>
            </a:r>
            <a:r>
              <a:rPr sz="1400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о</a:t>
            </a:r>
            <a:r>
              <a:rPr sz="1400" spc="-1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расхождении)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6510" y="3529075"/>
            <a:ext cx="3484245" cy="559435"/>
          </a:xfrm>
          <a:custGeom>
            <a:avLst/>
            <a:gdLst/>
            <a:ahLst/>
            <a:cxnLst/>
            <a:rect l="l" t="t" r="r" b="b"/>
            <a:pathLst>
              <a:path w="3484245" h="559435">
                <a:moveTo>
                  <a:pt x="3415283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80"/>
                </a:lnTo>
                <a:lnTo>
                  <a:pt x="0" y="490728"/>
                </a:lnTo>
                <a:lnTo>
                  <a:pt x="5393" y="517409"/>
                </a:lnTo>
                <a:lnTo>
                  <a:pt x="20097" y="539210"/>
                </a:lnTo>
                <a:lnTo>
                  <a:pt x="41898" y="553914"/>
                </a:lnTo>
                <a:lnTo>
                  <a:pt x="68580" y="559308"/>
                </a:lnTo>
                <a:lnTo>
                  <a:pt x="3415283" y="559308"/>
                </a:lnTo>
                <a:lnTo>
                  <a:pt x="3441965" y="553914"/>
                </a:lnTo>
                <a:lnTo>
                  <a:pt x="3463766" y="539210"/>
                </a:lnTo>
                <a:lnTo>
                  <a:pt x="3478470" y="517409"/>
                </a:lnTo>
                <a:lnTo>
                  <a:pt x="3483864" y="490728"/>
                </a:lnTo>
                <a:lnTo>
                  <a:pt x="3483864" y="68580"/>
                </a:lnTo>
                <a:lnTo>
                  <a:pt x="3478470" y="41898"/>
                </a:lnTo>
                <a:lnTo>
                  <a:pt x="3463766" y="20097"/>
                </a:lnTo>
                <a:lnTo>
                  <a:pt x="3441965" y="5393"/>
                </a:lnTo>
                <a:lnTo>
                  <a:pt x="341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510" y="4152392"/>
            <a:ext cx="3484245" cy="1071880"/>
          </a:xfrm>
          <a:custGeom>
            <a:avLst/>
            <a:gdLst/>
            <a:ahLst/>
            <a:cxnLst/>
            <a:rect l="l" t="t" r="r" b="b"/>
            <a:pathLst>
              <a:path w="3484245" h="1071879">
                <a:moveTo>
                  <a:pt x="3409696" y="0"/>
                </a:moveTo>
                <a:lnTo>
                  <a:pt x="74168" y="0"/>
                </a:lnTo>
                <a:lnTo>
                  <a:pt x="45273" y="5820"/>
                </a:lnTo>
                <a:lnTo>
                  <a:pt x="21701" y="21701"/>
                </a:lnTo>
                <a:lnTo>
                  <a:pt x="5820" y="45273"/>
                </a:lnTo>
                <a:lnTo>
                  <a:pt x="0" y="74167"/>
                </a:lnTo>
                <a:lnTo>
                  <a:pt x="0" y="997203"/>
                </a:lnTo>
                <a:lnTo>
                  <a:pt x="5820" y="1026098"/>
                </a:lnTo>
                <a:lnTo>
                  <a:pt x="21701" y="1049670"/>
                </a:lnTo>
                <a:lnTo>
                  <a:pt x="45273" y="1065551"/>
                </a:lnTo>
                <a:lnTo>
                  <a:pt x="74168" y="1071371"/>
                </a:lnTo>
                <a:lnTo>
                  <a:pt x="3409696" y="1071371"/>
                </a:lnTo>
                <a:lnTo>
                  <a:pt x="3438590" y="1065551"/>
                </a:lnTo>
                <a:lnTo>
                  <a:pt x="3462162" y="1049670"/>
                </a:lnTo>
                <a:lnTo>
                  <a:pt x="3478043" y="1026098"/>
                </a:lnTo>
                <a:lnTo>
                  <a:pt x="3483864" y="997203"/>
                </a:lnTo>
                <a:lnTo>
                  <a:pt x="3483864" y="74167"/>
                </a:lnTo>
                <a:lnTo>
                  <a:pt x="3478043" y="45273"/>
                </a:lnTo>
                <a:lnTo>
                  <a:pt x="3462162" y="21701"/>
                </a:lnTo>
                <a:lnTo>
                  <a:pt x="3438590" y="5820"/>
                </a:lnTo>
                <a:lnTo>
                  <a:pt x="3409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510" y="5298439"/>
            <a:ext cx="3484245" cy="559435"/>
          </a:xfrm>
          <a:custGeom>
            <a:avLst/>
            <a:gdLst/>
            <a:ahLst/>
            <a:cxnLst/>
            <a:rect l="l" t="t" r="r" b="b"/>
            <a:pathLst>
              <a:path w="3484245" h="559435">
                <a:moveTo>
                  <a:pt x="3415283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490727"/>
                </a:lnTo>
                <a:lnTo>
                  <a:pt x="5393" y="517420"/>
                </a:lnTo>
                <a:lnTo>
                  <a:pt x="20097" y="539219"/>
                </a:lnTo>
                <a:lnTo>
                  <a:pt x="41898" y="553918"/>
                </a:lnTo>
                <a:lnTo>
                  <a:pt x="68580" y="559307"/>
                </a:lnTo>
                <a:lnTo>
                  <a:pt x="3415283" y="559307"/>
                </a:lnTo>
                <a:lnTo>
                  <a:pt x="3441965" y="553918"/>
                </a:lnTo>
                <a:lnTo>
                  <a:pt x="3463766" y="539219"/>
                </a:lnTo>
                <a:lnTo>
                  <a:pt x="3478470" y="517420"/>
                </a:lnTo>
                <a:lnTo>
                  <a:pt x="3483864" y="490727"/>
                </a:lnTo>
                <a:lnTo>
                  <a:pt x="3483864" y="68579"/>
                </a:lnTo>
                <a:lnTo>
                  <a:pt x="3478470" y="41898"/>
                </a:lnTo>
                <a:lnTo>
                  <a:pt x="3463766" y="20097"/>
                </a:lnTo>
                <a:lnTo>
                  <a:pt x="3441965" y="5393"/>
                </a:lnTo>
                <a:lnTo>
                  <a:pt x="341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5316" y="3578860"/>
            <a:ext cx="319913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667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Подсказки</a:t>
            </a:r>
            <a:r>
              <a:rPr sz="1400" b="1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на</a:t>
            </a:r>
            <a:r>
              <a:rPr sz="1400" b="1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основных</a:t>
            </a:r>
            <a:r>
              <a:rPr sz="1400" b="1" spc="-5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этапах </a:t>
            </a:r>
            <a:r>
              <a:rPr sz="1400" b="1" spc="-37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работы</a:t>
            </a:r>
            <a:r>
              <a:rPr sz="1400" b="1" spc="-5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с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приложением</a:t>
            </a:r>
            <a:endParaRPr sz="1400">
              <a:latin typeface="Segoe UI"/>
              <a:cs typeface="Segoe UI"/>
            </a:endParaRPr>
          </a:p>
          <a:p>
            <a:pPr marL="13970">
              <a:lnSpc>
                <a:spcPct val="100000"/>
              </a:lnSpc>
              <a:spcBef>
                <a:spcPts val="1555"/>
              </a:spcBef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Универсальный</a:t>
            </a:r>
            <a:r>
              <a:rPr sz="1400" b="1" spc="-3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сканер</a:t>
            </a:r>
            <a:endParaRPr sz="1400">
              <a:latin typeface="Segoe UI"/>
              <a:cs typeface="Segoe UI"/>
            </a:endParaRPr>
          </a:p>
          <a:p>
            <a:pPr marL="230504" indent="-21717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30504" algn="l"/>
                <a:tab pos="231140" algn="l"/>
              </a:tabLst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Информация</a:t>
            </a:r>
            <a:r>
              <a:rPr sz="1400" spc="-3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о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товаре</a:t>
            </a:r>
            <a:r>
              <a:rPr sz="1400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или</a:t>
            </a:r>
            <a:r>
              <a:rPr sz="1400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агрегате,</a:t>
            </a:r>
            <a:endParaRPr sz="1400">
              <a:latin typeface="Segoe UI"/>
              <a:cs typeface="Segoe UI"/>
            </a:endParaRPr>
          </a:p>
          <a:p>
            <a:pPr marL="230504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в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том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числе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о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владельце</a:t>
            </a:r>
            <a:endParaRPr sz="1400">
              <a:latin typeface="Segoe UI"/>
              <a:cs typeface="Segoe UI"/>
            </a:endParaRPr>
          </a:p>
          <a:p>
            <a:pPr marL="230504" indent="-21717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30504" algn="l"/>
                <a:tab pos="231140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Просмотр</a:t>
            </a:r>
            <a:r>
              <a:rPr sz="1400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состава</a:t>
            </a:r>
            <a:r>
              <a:rPr sz="1400" spc="-3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агрегата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Segoe UI"/>
              <a:cs typeface="Segoe UI"/>
            </a:endParaRPr>
          </a:p>
          <a:p>
            <a:pPr marL="12700" marR="669290">
              <a:lnSpc>
                <a:spcPct val="100000"/>
              </a:lnSpc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Взаимодействие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со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службой </a:t>
            </a:r>
            <a:r>
              <a:rPr sz="1400" b="1" spc="-37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поддержки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6510" y="5941568"/>
            <a:ext cx="3484245" cy="356870"/>
          </a:xfrm>
          <a:custGeom>
            <a:avLst/>
            <a:gdLst/>
            <a:ahLst/>
            <a:cxnLst/>
            <a:rect l="l" t="t" r="r" b="b"/>
            <a:pathLst>
              <a:path w="3484245" h="356870">
                <a:moveTo>
                  <a:pt x="3401441" y="0"/>
                </a:moveTo>
                <a:lnTo>
                  <a:pt x="82423" y="0"/>
                </a:lnTo>
                <a:lnTo>
                  <a:pt x="50309" y="6473"/>
                </a:lnTo>
                <a:lnTo>
                  <a:pt x="24114" y="24128"/>
                </a:lnTo>
                <a:lnTo>
                  <a:pt x="6467" y="50315"/>
                </a:lnTo>
                <a:lnTo>
                  <a:pt x="0" y="82384"/>
                </a:lnTo>
                <a:lnTo>
                  <a:pt x="0" y="274231"/>
                </a:lnTo>
                <a:lnTo>
                  <a:pt x="6467" y="306300"/>
                </a:lnTo>
                <a:lnTo>
                  <a:pt x="24114" y="332487"/>
                </a:lnTo>
                <a:lnTo>
                  <a:pt x="50309" y="350142"/>
                </a:lnTo>
                <a:lnTo>
                  <a:pt x="82423" y="356615"/>
                </a:lnTo>
                <a:lnTo>
                  <a:pt x="3401441" y="356615"/>
                </a:lnTo>
                <a:lnTo>
                  <a:pt x="3433554" y="350142"/>
                </a:lnTo>
                <a:lnTo>
                  <a:pt x="3459749" y="332487"/>
                </a:lnTo>
                <a:lnTo>
                  <a:pt x="3477396" y="306300"/>
                </a:lnTo>
                <a:lnTo>
                  <a:pt x="3483864" y="274231"/>
                </a:lnTo>
                <a:lnTo>
                  <a:pt x="3483864" y="82384"/>
                </a:lnTo>
                <a:lnTo>
                  <a:pt x="3477396" y="50315"/>
                </a:lnTo>
                <a:lnTo>
                  <a:pt x="3459749" y="24128"/>
                </a:lnTo>
                <a:lnTo>
                  <a:pt x="3433554" y="6473"/>
                </a:lnTo>
                <a:lnTo>
                  <a:pt x="340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9379" y="5995314"/>
            <a:ext cx="22663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Справочная</a:t>
            </a:r>
            <a:r>
              <a:rPr sz="1400" b="1" spc="-4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информация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5723" y="-85852"/>
            <a:ext cx="5346700" cy="6384290"/>
            <a:chOff x="6845807" y="0"/>
            <a:chExt cx="5346700" cy="63842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935" y="3107435"/>
              <a:ext cx="4322064" cy="30251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1079" y="2369820"/>
              <a:ext cx="3550920" cy="22341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4467" y="0"/>
              <a:ext cx="4637532" cy="35554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1667" y="2380488"/>
              <a:ext cx="1795272" cy="3886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807" y="2180844"/>
              <a:ext cx="4203192" cy="420319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4" name="Скругленный прямоугольник 29">
            <a:extLst>
              <a:ext uri="{FF2B5EF4-FFF2-40B4-BE49-F238E27FC236}">
                <a16:creationId xmlns:a16="http://schemas.microsoft.com/office/drawing/2014/main" xmlns="" id="{2FD35EF1-B389-471C-A43E-23CCFBBF97A8}"/>
              </a:ext>
            </a:extLst>
          </p:cNvPr>
          <p:cNvSpPr/>
          <p:nvPr/>
        </p:nvSpPr>
        <p:spPr>
          <a:xfrm>
            <a:off x="-1" y="377349"/>
            <a:ext cx="11953875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Мобильное приложение «Честный </a:t>
            </a:r>
            <a:r>
              <a:rPr lang="ru-RU" sz="2600" b="1" dirty="0" err="1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ЗНАК.Бизнес</a:t>
            </a:r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5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8F203807-A5A4-41D4-A2F7-8664B8F8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4" y="1541721"/>
            <a:ext cx="7564591" cy="49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5F5186-8F68-44D2-AB05-9BACF15EF63B}"/>
              </a:ext>
            </a:extLst>
          </p:cNvPr>
          <p:cNvSpPr txBox="1"/>
          <p:nvPr/>
        </p:nvSpPr>
        <p:spPr>
          <a:xfrm>
            <a:off x="1205024" y="239112"/>
            <a:ext cx="9781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поддержка системы маркировки </a:t>
            </a:r>
            <a:r>
              <a:rPr lang="en-US" sz="2800" b="1" u="sng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ru-RU" sz="2800" b="1" u="sng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en-US" sz="2800" b="1" u="sng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2FB333E-A9EA-4935-B10A-A7362439DC15}"/>
              </a:ext>
            </a:extLst>
          </p:cNvPr>
          <p:cNvSpPr txBox="1"/>
          <p:nvPr/>
        </p:nvSpPr>
        <p:spPr>
          <a:xfrm>
            <a:off x="524333" y="2298442"/>
            <a:ext cx="2052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Инструкции и документация по работе в системе маркировки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0A383A6-B099-429A-8E09-0218730051A7}"/>
              </a:ext>
            </a:extLst>
          </p:cNvPr>
          <p:cNvSpPr txBox="1"/>
          <p:nvPr/>
        </p:nvSpPr>
        <p:spPr>
          <a:xfrm>
            <a:off x="9483710" y="2706966"/>
            <a:ext cx="205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Калькулятор технических решений</a:t>
            </a:r>
          </a:p>
        </p:txBody>
      </p:sp>
      <p:pic>
        <p:nvPicPr>
          <p:cNvPr id="37" name="Picture 56">
            <a:extLst>
              <a:ext uri="{FF2B5EF4-FFF2-40B4-BE49-F238E27FC236}">
                <a16:creationId xmlns:a16="http://schemas.microsoft.com/office/drawing/2014/main" xmlns="" id="{1AEA8E0F-66F9-4CCA-A070-A76DD024B0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113" y="1755371"/>
            <a:ext cx="954107" cy="954107"/>
          </a:xfrm>
          <a:prstGeom prst="rect">
            <a:avLst/>
          </a:prstGeom>
        </p:spPr>
      </p:pic>
      <p:pic>
        <p:nvPicPr>
          <p:cNvPr id="39" name="Picture 29">
            <a:extLst>
              <a:ext uri="{FF2B5EF4-FFF2-40B4-BE49-F238E27FC236}">
                <a16:creationId xmlns:a16="http://schemas.microsoft.com/office/drawing/2014/main" xmlns="" id="{D4B998C4-4628-423E-8650-DB4D9324F6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82" y="1332158"/>
            <a:ext cx="953235" cy="953235"/>
          </a:xfrm>
          <a:prstGeom prst="rect">
            <a:avLst/>
          </a:prstGeom>
        </p:spPr>
      </p:pic>
      <p:pic>
        <p:nvPicPr>
          <p:cNvPr id="40" name="Picture 62">
            <a:extLst>
              <a:ext uri="{FF2B5EF4-FFF2-40B4-BE49-F238E27FC236}">
                <a16:creationId xmlns:a16="http://schemas.microsoft.com/office/drawing/2014/main" xmlns="" id="{49732226-C609-4E7F-AF09-53EAF3BBE5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216" y="1332157"/>
            <a:ext cx="953235" cy="953235"/>
          </a:xfrm>
          <a:prstGeom prst="rect">
            <a:avLst/>
          </a:prstGeom>
        </p:spPr>
      </p:pic>
      <p:pic>
        <p:nvPicPr>
          <p:cNvPr id="41" name="Picture 45">
            <a:extLst>
              <a:ext uri="{FF2B5EF4-FFF2-40B4-BE49-F238E27FC236}">
                <a16:creationId xmlns:a16="http://schemas.microsoft.com/office/drawing/2014/main" xmlns="" id="{92052346-373C-48E3-ABAA-1472DBD63E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9937" y="1753731"/>
            <a:ext cx="954108" cy="9541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8B1AF6-D183-41E3-B8A1-A607E3CCD4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1" r="2446" b="3268"/>
          <a:stretch/>
        </p:blipFill>
        <p:spPr>
          <a:xfrm>
            <a:off x="3501051" y="1848010"/>
            <a:ext cx="5179399" cy="2925863"/>
          </a:xfrm>
          <a:prstGeom prst="rect">
            <a:avLst/>
          </a:prstGeom>
        </p:spPr>
      </p:pic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xmlns="" id="{2D6C6C0C-4783-4C1C-BBE3-5B751967D50E}"/>
              </a:ext>
            </a:extLst>
          </p:cNvPr>
          <p:cNvCxnSpPr>
            <a:cxnSpLocks/>
          </p:cNvCxnSpPr>
          <p:nvPr/>
        </p:nvCxnSpPr>
        <p:spPr>
          <a:xfrm flipV="1">
            <a:off x="6667500" y="3561907"/>
            <a:ext cx="3842422" cy="838632"/>
          </a:xfrm>
          <a:prstGeom prst="bentConnector3">
            <a:avLst>
              <a:gd name="adj1" fmla="val 100074"/>
            </a:avLst>
          </a:pr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D8134776-B39A-4368-9E48-DF37E885BA52}"/>
              </a:ext>
            </a:extLst>
          </p:cNvPr>
          <p:cNvCxnSpPr>
            <a:cxnSpLocks/>
          </p:cNvCxnSpPr>
          <p:nvPr/>
        </p:nvCxnSpPr>
        <p:spPr>
          <a:xfrm rot="10800000">
            <a:off x="1553917" y="3375660"/>
            <a:ext cx="2162203" cy="1158240"/>
          </a:xfrm>
          <a:prstGeom prst="bentConnector3">
            <a:avLst>
              <a:gd name="adj1" fmla="val 99926"/>
            </a:avLst>
          </a:pr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485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FB0A5B0-9B6A-AA41-AEB8-D92A624A9F96}"/>
              </a:ext>
            </a:extLst>
          </p:cNvPr>
          <p:cNvSpPr txBox="1"/>
          <p:nvPr/>
        </p:nvSpPr>
        <p:spPr>
          <a:xfrm>
            <a:off x="7071616" y="4851708"/>
            <a:ext cx="460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Регулярные обучающие вебинары на сайте </a:t>
            </a:r>
          </a:p>
          <a:p>
            <a:r>
              <a:rPr lang="ru-RU" sz="1400" b="1" u="sng" dirty="0" err="1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400" b="1" u="sng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Раздел мероприятия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расписания вебинаров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Записи мероприятий в разделе мероприятия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видеоархив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ABC16AD-5571-8247-9958-6DBEA1092F1A}"/>
              </a:ext>
            </a:extLst>
          </p:cNvPr>
          <p:cNvSpPr txBox="1"/>
          <p:nvPr/>
        </p:nvSpPr>
        <p:spPr>
          <a:xfrm>
            <a:off x="7071616" y="2118049"/>
            <a:ext cx="4730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новости маркировки в режиме реального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времени в канале телеграмм</a:t>
            </a:r>
          </a:p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https://t.me/crptbreaking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DF7CC8A-CA17-DF42-8C37-A594269EE51F}"/>
              </a:ext>
            </a:extLst>
          </p:cNvPr>
          <p:cNvSpPr txBox="1"/>
          <p:nvPr/>
        </p:nvSpPr>
        <p:spPr>
          <a:xfrm>
            <a:off x="7057478" y="3107575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Видео-инструкции и опыт участников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канале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YouTube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</a:t>
            </a:r>
            <a:endParaRPr lang="ru-RU" sz="11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291CFBB-3D1A-E942-B4F2-1E8028C3B148}"/>
              </a:ext>
            </a:extLst>
          </p:cNvPr>
          <p:cNvSpPr txBox="1"/>
          <p:nvPr/>
        </p:nvSpPr>
        <p:spPr>
          <a:xfrm>
            <a:off x="1629445" y="3107575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C66992E-4DFD-C042-A069-209911403CB5}"/>
              </a:ext>
            </a:extLst>
          </p:cNvPr>
          <p:cNvSpPr txBox="1"/>
          <p:nvPr/>
        </p:nvSpPr>
        <p:spPr>
          <a:xfrm>
            <a:off x="1629445" y="2225771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D046A59-47DF-BD49-9B21-7FAA3B39E432}"/>
              </a:ext>
            </a:extLst>
          </p:cNvPr>
          <p:cNvSpPr txBox="1"/>
          <p:nvPr/>
        </p:nvSpPr>
        <p:spPr>
          <a:xfrm>
            <a:off x="1637160" y="5785383"/>
            <a:ext cx="4600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https://vk.com/crptec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1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7255E8-CA71-B441-9754-546063E74BEF}"/>
              </a:ext>
            </a:extLst>
          </p:cNvPr>
          <p:cNvSpPr txBox="1"/>
          <p:nvPr/>
        </p:nvSpPr>
        <p:spPr>
          <a:xfrm>
            <a:off x="579227" y="4078296"/>
            <a:ext cx="4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73D5C47-40BE-A843-A255-D34C83C913A8}"/>
              </a:ext>
            </a:extLst>
          </p:cNvPr>
          <p:cNvSpPr txBox="1"/>
          <p:nvPr/>
        </p:nvSpPr>
        <p:spPr>
          <a:xfrm>
            <a:off x="1637160" y="4942227"/>
            <a:ext cx="460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https://www.facebook.com/crpt.ru/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i-FI" sz="14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кругленный прямоугольник 58">
            <a:extLst>
              <a:ext uri="{FF2B5EF4-FFF2-40B4-BE49-F238E27FC236}">
                <a16:creationId xmlns:a16="http://schemas.microsoft.com/office/drawing/2014/main" xmlns="" id="{CD298B0D-DD0D-B240-96AB-1EBF85CB4E3C}"/>
              </a:ext>
            </a:extLst>
          </p:cNvPr>
          <p:cNvSpPr/>
          <p:nvPr/>
        </p:nvSpPr>
        <p:spPr>
          <a:xfrm>
            <a:off x="675039" y="430171"/>
            <a:ext cx="9171605" cy="115249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ответы на вопросы онлайн</a:t>
            </a:r>
          </a:p>
        </p:txBody>
      </p:sp>
      <p:pic>
        <p:nvPicPr>
          <p:cNvPr id="52" name="Picture 44">
            <a:extLst>
              <a:ext uri="{FF2B5EF4-FFF2-40B4-BE49-F238E27FC236}">
                <a16:creationId xmlns:a16="http://schemas.microsoft.com/office/drawing/2014/main" xmlns="" id="{6D554563-0837-894E-AA72-4D69BFCF1E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3018659"/>
            <a:ext cx="720000" cy="701053"/>
          </a:xfrm>
          <a:prstGeom prst="rect">
            <a:avLst/>
          </a:prstGeom>
        </p:spPr>
      </p:pic>
      <p:pic>
        <p:nvPicPr>
          <p:cNvPr id="53" name="Picture 45">
            <a:extLst>
              <a:ext uri="{FF2B5EF4-FFF2-40B4-BE49-F238E27FC236}">
                <a16:creationId xmlns:a16="http://schemas.microsoft.com/office/drawing/2014/main" xmlns="" id="{81D42D2A-FA0A-214A-B01F-8C682B8BDB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2136855"/>
            <a:ext cx="720000" cy="701053"/>
          </a:xfrm>
          <a:prstGeom prst="rect">
            <a:avLst/>
          </a:prstGeom>
        </p:spPr>
      </p:pic>
      <p:pic>
        <p:nvPicPr>
          <p:cNvPr id="54" name="Picture 46">
            <a:extLst>
              <a:ext uri="{FF2B5EF4-FFF2-40B4-BE49-F238E27FC236}">
                <a16:creationId xmlns:a16="http://schemas.microsoft.com/office/drawing/2014/main" xmlns="" id="{38CBD917-188D-BD42-A78D-15219CD5B5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76" y="3018658"/>
            <a:ext cx="720000" cy="701053"/>
          </a:xfrm>
          <a:prstGeom prst="rect">
            <a:avLst/>
          </a:prstGeom>
        </p:spPr>
      </p:pic>
      <p:pic>
        <p:nvPicPr>
          <p:cNvPr id="55" name="Picture 47">
            <a:extLst>
              <a:ext uri="{FF2B5EF4-FFF2-40B4-BE49-F238E27FC236}">
                <a16:creationId xmlns:a16="http://schemas.microsoft.com/office/drawing/2014/main" xmlns="" id="{B058E385-77F6-4A47-838B-D14BD49BF8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76" y="2136855"/>
            <a:ext cx="720000" cy="701053"/>
          </a:xfrm>
          <a:prstGeom prst="rect">
            <a:avLst/>
          </a:prstGeom>
        </p:spPr>
      </p:pic>
      <p:pic>
        <p:nvPicPr>
          <p:cNvPr id="56" name="Picture 48">
            <a:extLst>
              <a:ext uri="{FF2B5EF4-FFF2-40B4-BE49-F238E27FC236}">
                <a16:creationId xmlns:a16="http://schemas.microsoft.com/office/drawing/2014/main" xmlns="" id="{4B22654D-FFEA-7048-8A1F-063D44C70F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9" y="4757721"/>
            <a:ext cx="720000" cy="701053"/>
          </a:xfrm>
          <a:prstGeom prst="rect">
            <a:avLst/>
          </a:prstGeom>
        </p:spPr>
      </p:pic>
      <p:pic>
        <p:nvPicPr>
          <p:cNvPr id="73" name="Picture 49">
            <a:extLst>
              <a:ext uri="{FF2B5EF4-FFF2-40B4-BE49-F238E27FC236}">
                <a16:creationId xmlns:a16="http://schemas.microsoft.com/office/drawing/2014/main" xmlns="" id="{A2E6CF71-401F-9146-9572-E2D52103EC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5614979"/>
            <a:ext cx="720000" cy="70105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1FA1761-F113-D64A-BCCD-21357CCA2A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034" y="4774706"/>
            <a:ext cx="778374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274" y="0"/>
              <a:ext cx="8599723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416" y="1240028"/>
            <a:ext cx="240665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СПАСИБО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>
                <a:solidFill>
                  <a:srgbClr val="FFFFFF"/>
                </a:solidFill>
              </a:rPr>
              <a:t>ЗА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ВНИМАНИЕ!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24967" y="2053534"/>
            <a:ext cx="3921125" cy="3695700"/>
            <a:chOff x="824967" y="2053534"/>
            <a:chExt cx="3921125" cy="3695700"/>
          </a:xfrm>
        </p:grpSpPr>
        <p:sp>
          <p:nvSpPr>
            <p:cNvPr id="7" name="object 7"/>
            <p:cNvSpPr/>
            <p:nvPr/>
          </p:nvSpPr>
          <p:spPr>
            <a:xfrm>
              <a:off x="836566" y="2074171"/>
              <a:ext cx="2367280" cy="0"/>
            </a:xfrm>
            <a:custGeom>
              <a:avLst/>
              <a:gdLst/>
              <a:ahLst/>
              <a:cxnLst/>
              <a:rect l="l" t="t" r="r" b="b"/>
              <a:pathLst>
                <a:path w="2367280">
                  <a:moveTo>
                    <a:pt x="2366655" y="0"/>
                  </a:moveTo>
                  <a:lnTo>
                    <a:pt x="0" y="1"/>
                  </a:lnTo>
                </a:path>
              </a:pathLst>
            </a:custGeom>
            <a:ln w="41275">
              <a:solidFill>
                <a:srgbClr val="EAE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67" y="5015463"/>
              <a:ext cx="3920995" cy="733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4234" y="3701622"/>
            <a:ext cx="8648065" cy="355600"/>
            <a:chOff x="1544234" y="3701622"/>
            <a:chExt cx="8648065" cy="355600"/>
          </a:xfrm>
        </p:grpSpPr>
        <p:sp>
          <p:nvSpPr>
            <p:cNvPr id="4" name="object 4"/>
            <p:cNvSpPr/>
            <p:nvPr/>
          </p:nvSpPr>
          <p:spPr>
            <a:xfrm>
              <a:off x="1899217" y="3879113"/>
              <a:ext cx="8280400" cy="0"/>
            </a:xfrm>
            <a:custGeom>
              <a:avLst/>
              <a:gdLst/>
              <a:ahLst/>
              <a:cxnLst/>
              <a:rect l="l" t="t" r="r" b="b"/>
              <a:pathLst>
                <a:path w="8280400">
                  <a:moveTo>
                    <a:pt x="0" y="0"/>
                  </a:moveTo>
                  <a:lnTo>
                    <a:pt x="8279846" y="1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234" y="3701622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491" y="0"/>
                  </a:moveTo>
                  <a:lnTo>
                    <a:pt x="130306" y="6340"/>
                  </a:lnTo>
                  <a:lnTo>
                    <a:pt x="87907" y="24232"/>
                  </a:lnTo>
                  <a:lnTo>
                    <a:pt x="51985" y="51985"/>
                  </a:lnTo>
                  <a:lnTo>
                    <a:pt x="24232" y="87907"/>
                  </a:lnTo>
                  <a:lnTo>
                    <a:pt x="6340" y="130306"/>
                  </a:lnTo>
                  <a:lnTo>
                    <a:pt x="0" y="177491"/>
                  </a:lnTo>
                  <a:lnTo>
                    <a:pt x="6340" y="224675"/>
                  </a:lnTo>
                  <a:lnTo>
                    <a:pt x="24232" y="267074"/>
                  </a:lnTo>
                  <a:lnTo>
                    <a:pt x="51985" y="302996"/>
                  </a:lnTo>
                  <a:lnTo>
                    <a:pt x="87907" y="330750"/>
                  </a:lnTo>
                  <a:lnTo>
                    <a:pt x="130306" y="348642"/>
                  </a:lnTo>
                  <a:lnTo>
                    <a:pt x="177491" y="354982"/>
                  </a:lnTo>
                  <a:lnTo>
                    <a:pt x="224675" y="348642"/>
                  </a:lnTo>
                  <a:lnTo>
                    <a:pt x="267074" y="330750"/>
                  </a:lnTo>
                  <a:lnTo>
                    <a:pt x="302996" y="302996"/>
                  </a:lnTo>
                  <a:lnTo>
                    <a:pt x="330750" y="267074"/>
                  </a:lnTo>
                  <a:lnTo>
                    <a:pt x="348642" y="224675"/>
                  </a:lnTo>
                  <a:lnTo>
                    <a:pt x="354982" y="177491"/>
                  </a:lnTo>
                  <a:lnTo>
                    <a:pt x="348642" y="130306"/>
                  </a:lnTo>
                  <a:lnTo>
                    <a:pt x="330750" y="87907"/>
                  </a:lnTo>
                  <a:lnTo>
                    <a:pt x="302996" y="51985"/>
                  </a:lnTo>
                  <a:lnTo>
                    <a:pt x="267074" y="24232"/>
                  </a:lnTo>
                  <a:lnTo>
                    <a:pt x="224675" y="6340"/>
                  </a:lnTo>
                  <a:lnTo>
                    <a:pt x="17749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65370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18758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1" y="0"/>
                </a:moveTo>
                <a:lnTo>
                  <a:pt x="130307" y="6340"/>
                </a:lnTo>
                <a:lnTo>
                  <a:pt x="87908" y="24232"/>
                </a:lnTo>
                <a:lnTo>
                  <a:pt x="51986" y="51985"/>
                </a:lnTo>
                <a:lnTo>
                  <a:pt x="24232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2" y="267074"/>
                </a:lnTo>
                <a:lnTo>
                  <a:pt x="51986" y="302996"/>
                </a:lnTo>
                <a:lnTo>
                  <a:pt x="87908" y="330750"/>
                </a:lnTo>
                <a:lnTo>
                  <a:pt x="130307" y="348642"/>
                </a:lnTo>
                <a:lnTo>
                  <a:pt x="177491" y="354982"/>
                </a:lnTo>
                <a:lnTo>
                  <a:pt x="224675" y="348642"/>
                </a:lnTo>
                <a:lnTo>
                  <a:pt x="267074" y="330750"/>
                </a:lnTo>
                <a:lnTo>
                  <a:pt x="302996" y="302996"/>
                </a:lnTo>
                <a:lnTo>
                  <a:pt x="330750" y="267074"/>
                </a:lnTo>
                <a:lnTo>
                  <a:pt x="348642" y="224675"/>
                </a:lnTo>
                <a:lnTo>
                  <a:pt x="354982" y="177491"/>
                </a:lnTo>
                <a:lnTo>
                  <a:pt x="348642" y="130306"/>
                </a:lnTo>
                <a:lnTo>
                  <a:pt x="330750" y="87907"/>
                </a:lnTo>
                <a:lnTo>
                  <a:pt x="302996" y="51985"/>
                </a:lnTo>
                <a:lnTo>
                  <a:pt x="267074" y="24232"/>
                </a:lnTo>
                <a:lnTo>
                  <a:pt x="224675" y="6340"/>
                </a:lnTo>
                <a:lnTo>
                  <a:pt x="17749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39893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4540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1" y="0"/>
                </a:moveTo>
                <a:lnTo>
                  <a:pt x="130306" y="6340"/>
                </a:lnTo>
                <a:lnTo>
                  <a:pt x="87907" y="24232"/>
                </a:lnTo>
                <a:lnTo>
                  <a:pt x="51985" y="51985"/>
                </a:lnTo>
                <a:lnTo>
                  <a:pt x="24232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2" y="267074"/>
                </a:lnTo>
                <a:lnTo>
                  <a:pt x="51985" y="302996"/>
                </a:lnTo>
                <a:lnTo>
                  <a:pt x="87907" y="330750"/>
                </a:lnTo>
                <a:lnTo>
                  <a:pt x="130306" y="348642"/>
                </a:lnTo>
                <a:lnTo>
                  <a:pt x="177491" y="354982"/>
                </a:lnTo>
                <a:lnTo>
                  <a:pt x="224675" y="348642"/>
                </a:lnTo>
                <a:lnTo>
                  <a:pt x="267074" y="330750"/>
                </a:lnTo>
                <a:lnTo>
                  <a:pt x="302996" y="302996"/>
                </a:lnTo>
                <a:lnTo>
                  <a:pt x="330749" y="267074"/>
                </a:lnTo>
                <a:lnTo>
                  <a:pt x="348642" y="224675"/>
                </a:lnTo>
                <a:lnTo>
                  <a:pt x="354982" y="177491"/>
                </a:lnTo>
                <a:lnTo>
                  <a:pt x="348642" y="130306"/>
                </a:lnTo>
                <a:lnTo>
                  <a:pt x="330749" y="87907"/>
                </a:lnTo>
                <a:lnTo>
                  <a:pt x="302996" y="51985"/>
                </a:lnTo>
                <a:lnTo>
                  <a:pt x="267074" y="24232"/>
                </a:lnTo>
                <a:lnTo>
                  <a:pt x="224675" y="6340"/>
                </a:lnTo>
                <a:lnTo>
                  <a:pt x="17749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5674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1648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2" y="0"/>
                </a:moveTo>
                <a:lnTo>
                  <a:pt x="130308" y="6340"/>
                </a:lnTo>
                <a:lnTo>
                  <a:pt x="87908" y="24232"/>
                </a:lnTo>
                <a:lnTo>
                  <a:pt x="51986" y="51985"/>
                </a:lnTo>
                <a:lnTo>
                  <a:pt x="24233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3" y="267074"/>
                </a:lnTo>
                <a:lnTo>
                  <a:pt x="51986" y="302996"/>
                </a:lnTo>
                <a:lnTo>
                  <a:pt x="87908" y="330750"/>
                </a:lnTo>
                <a:lnTo>
                  <a:pt x="130308" y="348642"/>
                </a:lnTo>
                <a:lnTo>
                  <a:pt x="177492" y="354982"/>
                </a:lnTo>
                <a:lnTo>
                  <a:pt x="224676" y="348642"/>
                </a:lnTo>
                <a:lnTo>
                  <a:pt x="267075" y="330750"/>
                </a:lnTo>
                <a:lnTo>
                  <a:pt x="302997" y="302996"/>
                </a:lnTo>
                <a:lnTo>
                  <a:pt x="330751" y="267074"/>
                </a:lnTo>
                <a:lnTo>
                  <a:pt x="348643" y="224675"/>
                </a:lnTo>
                <a:lnTo>
                  <a:pt x="354984" y="177491"/>
                </a:lnTo>
                <a:lnTo>
                  <a:pt x="348643" y="130306"/>
                </a:lnTo>
                <a:lnTo>
                  <a:pt x="330751" y="87907"/>
                </a:lnTo>
                <a:lnTo>
                  <a:pt x="302997" y="51985"/>
                </a:lnTo>
                <a:lnTo>
                  <a:pt x="267075" y="24232"/>
                </a:lnTo>
                <a:lnTo>
                  <a:pt x="224676" y="6340"/>
                </a:lnTo>
                <a:lnTo>
                  <a:pt x="177492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2784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79063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1" y="0"/>
                </a:moveTo>
                <a:lnTo>
                  <a:pt x="130306" y="6340"/>
                </a:lnTo>
                <a:lnTo>
                  <a:pt x="87907" y="24232"/>
                </a:lnTo>
                <a:lnTo>
                  <a:pt x="51985" y="51985"/>
                </a:lnTo>
                <a:lnTo>
                  <a:pt x="24232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2" y="267074"/>
                </a:lnTo>
                <a:lnTo>
                  <a:pt x="51985" y="302996"/>
                </a:lnTo>
                <a:lnTo>
                  <a:pt x="87907" y="330750"/>
                </a:lnTo>
                <a:lnTo>
                  <a:pt x="130306" y="348642"/>
                </a:lnTo>
                <a:lnTo>
                  <a:pt x="177491" y="354982"/>
                </a:lnTo>
                <a:lnTo>
                  <a:pt x="224675" y="348642"/>
                </a:lnTo>
                <a:lnTo>
                  <a:pt x="267074" y="330750"/>
                </a:lnTo>
                <a:lnTo>
                  <a:pt x="302996" y="302996"/>
                </a:lnTo>
                <a:lnTo>
                  <a:pt x="330750" y="267074"/>
                </a:lnTo>
                <a:lnTo>
                  <a:pt x="348642" y="224675"/>
                </a:lnTo>
                <a:lnTo>
                  <a:pt x="354982" y="177491"/>
                </a:lnTo>
                <a:lnTo>
                  <a:pt x="348642" y="130306"/>
                </a:lnTo>
                <a:lnTo>
                  <a:pt x="330750" y="87907"/>
                </a:lnTo>
                <a:lnTo>
                  <a:pt x="302996" y="51985"/>
                </a:lnTo>
                <a:lnTo>
                  <a:pt x="267074" y="24232"/>
                </a:lnTo>
                <a:lnTo>
                  <a:pt x="224675" y="6340"/>
                </a:lnTo>
                <a:lnTo>
                  <a:pt x="17749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300199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7671" y="4342892"/>
            <a:ext cx="17145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ф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м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ь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э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л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е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онн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у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ю 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подпись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(УКЭП)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установить ПО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для </a:t>
            </a:r>
            <a:r>
              <a:rPr sz="12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работы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УКЭП.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Подходит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УКЭП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для </a:t>
            </a:r>
            <a:r>
              <a:rPr sz="12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сдачи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отчетности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9362" y="4342892"/>
            <a:ext cx="1986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Проверить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чтение кодов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сканером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h</a:t>
            </a:r>
            <a:r>
              <a:rPr sz="1200" u="sng" spc="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tt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p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s: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//чест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н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ы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йз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н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а</a:t>
            </a:r>
            <a:r>
              <a:rPr sz="1200" u="sng" spc="5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к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.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р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ф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/</a:t>
            </a:r>
            <a:r>
              <a:rPr sz="1200" u="sng" spc="-2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b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a</a:t>
            </a:r>
            <a:r>
              <a:rPr sz="1200" u="sng" spc="-2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rc </a:t>
            </a:r>
            <a:r>
              <a:rPr sz="1200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ode/?category=9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,</a:t>
            </a:r>
            <a:endParaRPr sz="1200">
              <a:latin typeface="Segoe UI"/>
              <a:cs typeface="Segoe UI"/>
            </a:endParaRPr>
          </a:p>
          <a:p>
            <a:pPr marL="635" algn="ctr">
              <a:lnSpc>
                <a:spcPts val="1390"/>
              </a:lnSpc>
            </a:pP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при</a:t>
            </a:r>
            <a:r>
              <a:rPr sz="1200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необходимости</a:t>
            </a:r>
            <a:endParaRPr sz="1200">
              <a:latin typeface="Segoe UI"/>
              <a:cs typeface="Segoe UI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обновить</a:t>
            </a:r>
            <a:r>
              <a:rPr sz="1200" spc="-6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прошивку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23694" y="4342892"/>
            <a:ext cx="1745614" cy="934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200"/>
              </a:lnSpc>
              <a:spcBef>
                <a:spcPts val="110"/>
              </a:spcBef>
            </a:pP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Уточнить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у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поставщиков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решений,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требуется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ли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обновление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кассового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 </a:t>
            </a:r>
            <a:r>
              <a:rPr sz="1200" spc="-3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учетного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ПО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работы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молочной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продукцией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5451" y="4342892"/>
            <a:ext cx="1588770" cy="756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Заключить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договора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Оператором-ЦРПТ,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оператором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ЭДО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оператором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ОФД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29381" y="4342892"/>
            <a:ext cx="1704339" cy="934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marR="140335" algn="ctr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е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ги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ро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ва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ь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я  в ЛК и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заполнить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профиль</a:t>
            </a:r>
            <a:endParaRPr sz="1200">
              <a:latin typeface="Segoe UI"/>
              <a:cs typeface="Segoe UI"/>
            </a:endParaRPr>
          </a:p>
          <a:p>
            <a:pPr marL="12700" marR="5080" algn="ctr">
              <a:lnSpc>
                <a:spcPts val="1390"/>
              </a:lnSpc>
              <a:spcBef>
                <a:spcPts val="160"/>
              </a:spcBef>
            </a:pP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https://честныйзнак.рф/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business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748" y="2341589"/>
            <a:ext cx="1478502" cy="9215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718" y="2215272"/>
            <a:ext cx="826461" cy="11742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4476" y="2289317"/>
            <a:ext cx="1026144" cy="10261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9620" y="2175778"/>
            <a:ext cx="1253221" cy="12532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3981" y="2341589"/>
            <a:ext cx="1439999" cy="92159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892063" y="6062301"/>
            <a:ext cx="4246880" cy="531495"/>
          </a:xfrm>
          <a:custGeom>
            <a:avLst/>
            <a:gdLst/>
            <a:ahLst/>
            <a:cxnLst/>
            <a:rect l="l" t="t" r="r" b="b"/>
            <a:pathLst>
              <a:path w="4246880" h="531495">
                <a:moveTo>
                  <a:pt x="4157899" y="0"/>
                </a:moveTo>
                <a:lnTo>
                  <a:pt x="88507" y="0"/>
                </a:lnTo>
                <a:lnTo>
                  <a:pt x="54056" y="6955"/>
                </a:lnTo>
                <a:lnTo>
                  <a:pt x="25923" y="25923"/>
                </a:lnTo>
                <a:lnTo>
                  <a:pt x="6955" y="54057"/>
                </a:lnTo>
                <a:lnTo>
                  <a:pt x="0" y="88508"/>
                </a:lnTo>
                <a:lnTo>
                  <a:pt x="0" y="442540"/>
                </a:lnTo>
                <a:lnTo>
                  <a:pt x="6955" y="476991"/>
                </a:lnTo>
                <a:lnTo>
                  <a:pt x="25923" y="505125"/>
                </a:lnTo>
                <a:lnTo>
                  <a:pt x="54056" y="524093"/>
                </a:lnTo>
                <a:lnTo>
                  <a:pt x="88507" y="531048"/>
                </a:lnTo>
                <a:lnTo>
                  <a:pt x="4157899" y="531048"/>
                </a:lnTo>
                <a:lnTo>
                  <a:pt x="4192351" y="524093"/>
                </a:lnTo>
                <a:lnTo>
                  <a:pt x="4220485" y="505125"/>
                </a:lnTo>
                <a:lnTo>
                  <a:pt x="4239453" y="476991"/>
                </a:lnTo>
                <a:lnTo>
                  <a:pt x="4246408" y="442540"/>
                </a:lnTo>
                <a:lnTo>
                  <a:pt x="4246408" y="88508"/>
                </a:lnTo>
                <a:lnTo>
                  <a:pt x="4239453" y="54057"/>
                </a:lnTo>
                <a:lnTo>
                  <a:pt x="4220485" y="25923"/>
                </a:lnTo>
                <a:lnTo>
                  <a:pt x="4192351" y="6955"/>
                </a:lnTo>
                <a:lnTo>
                  <a:pt x="415789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52336" y="6211316"/>
            <a:ext cx="3724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Средняя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стоимость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УКЭП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2D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сканера: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7-10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тыс.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руб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5309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Что </a:t>
            </a:r>
            <a:r>
              <a:rPr spc="-5" dirty="0"/>
              <a:t>делать</a:t>
            </a:r>
            <a:r>
              <a:rPr spc="-15" dirty="0"/>
              <a:t> </a:t>
            </a:r>
            <a:r>
              <a:rPr spc="-5" dirty="0"/>
              <a:t>новой</a:t>
            </a:r>
            <a:r>
              <a:rPr spc="-20" dirty="0"/>
              <a:t> </a:t>
            </a:r>
            <a:r>
              <a:rPr spc="-10" dirty="0"/>
              <a:t>розничной</a:t>
            </a:r>
            <a:r>
              <a:rPr spc="-20" dirty="0"/>
              <a:t> точке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777" y="1859996"/>
            <a:ext cx="4300646" cy="2825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0777" y="5213338"/>
            <a:ext cx="114300" cy="127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52557" y="5161788"/>
            <a:ext cx="2978785" cy="87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Уточните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у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поставщиков решений,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требуется ли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обновление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кассового </a:t>
            </a:r>
            <a:r>
              <a:rPr sz="1400" spc="-37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и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учетного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ПО для </a:t>
            </a: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работы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с </a:t>
            </a:r>
            <a:r>
              <a:rPr sz="1400" spc="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молочной продукцией.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0776" y="5099039"/>
            <a:ext cx="1079999" cy="1079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0530" y="1859997"/>
            <a:ext cx="4320000" cy="47183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0531" y="1465483"/>
            <a:ext cx="114300" cy="127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03581" y="1415796"/>
            <a:ext cx="1819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Попишите</a:t>
            </a:r>
            <a:r>
              <a:rPr sz="1400" spc="-3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документы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469" y="1465483"/>
            <a:ext cx="114300" cy="127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4519" y="1415796"/>
            <a:ext cx="3115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95959"/>
                </a:solidFill>
                <a:latin typeface="Segoe UI"/>
                <a:cs typeface="Segoe UI"/>
              </a:rPr>
              <a:t>Добавьте</a:t>
            </a: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товарную</a:t>
            </a:r>
            <a:r>
              <a:rPr sz="14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группу</a:t>
            </a:r>
            <a:r>
              <a:rPr sz="14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«Молоко»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7208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Если</a:t>
            </a:r>
            <a:r>
              <a:rPr spc="-10" dirty="0"/>
              <a:t> </a:t>
            </a:r>
            <a:r>
              <a:rPr spc="-15" dirty="0"/>
              <a:t>уже</a:t>
            </a:r>
            <a:r>
              <a:rPr spc="5" dirty="0"/>
              <a:t> </a:t>
            </a:r>
            <a:r>
              <a:rPr spc="-15" dirty="0"/>
              <a:t>продаете</a:t>
            </a:r>
            <a:r>
              <a:rPr spc="5" dirty="0"/>
              <a:t> </a:t>
            </a:r>
            <a:r>
              <a:rPr spc="-10" dirty="0"/>
              <a:t>маркированную</a:t>
            </a:r>
            <a:r>
              <a:rPr dirty="0"/>
              <a:t> </a:t>
            </a:r>
            <a:r>
              <a:rPr spc="-10" dirty="0"/>
              <a:t>продукцию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7">
            <a:extLst>
              <a:ext uri="{FF2B5EF4-FFF2-40B4-BE49-F238E27FC236}">
                <a16:creationId xmlns:a16="http://schemas.microsoft.com/office/drawing/2014/main" xmlns="" id="{1466B919-37EC-4A92-A141-E8DEDEDE3533}"/>
              </a:ext>
            </a:extLst>
          </p:cNvPr>
          <p:cNvCxnSpPr>
            <a:cxnSpLocks/>
          </p:cNvCxnSpPr>
          <p:nvPr/>
        </p:nvCxnSpPr>
        <p:spPr>
          <a:xfrm flipV="1">
            <a:off x="1398196" y="2328622"/>
            <a:ext cx="9267752" cy="92224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40">
            <a:extLst>
              <a:ext uri="{FF2B5EF4-FFF2-40B4-BE49-F238E27FC236}">
                <a16:creationId xmlns:a16="http://schemas.microsoft.com/office/drawing/2014/main" xmlns="" id="{8FDB78E9-A58C-4DF4-8A44-83D4F24BDBD6}"/>
              </a:ext>
            </a:extLst>
          </p:cNvPr>
          <p:cNvSpPr/>
          <p:nvPr/>
        </p:nvSpPr>
        <p:spPr>
          <a:xfrm>
            <a:off x="2744076" y="2188922"/>
            <a:ext cx="2989836" cy="279400"/>
          </a:xfrm>
          <a:custGeom>
            <a:avLst/>
            <a:gdLst/>
            <a:ahLst/>
            <a:cxnLst/>
            <a:rect l="l" t="t" r="r" b="b"/>
            <a:pathLst>
              <a:path w="1504315" h="279400">
                <a:moveTo>
                  <a:pt x="1441450" y="0"/>
                </a:moveTo>
                <a:lnTo>
                  <a:pt x="62737" y="0"/>
                </a:lnTo>
                <a:lnTo>
                  <a:pt x="38308" y="4927"/>
                </a:lnTo>
                <a:lnTo>
                  <a:pt x="18367" y="18367"/>
                </a:lnTo>
                <a:lnTo>
                  <a:pt x="4927" y="38308"/>
                </a:lnTo>
                <a:lnTo>
                  <a:pt x="0" y="62737"/>
                </a:lnTo>
                <a:lnTo>
                  <a:pt x="0" y="216153"/>
                </a:lnTo>
                <a:lnTo>
                  <a:pt x="4927" y="240583"/>
                </a:lnTo>
                <a:lnTo>
                  <a:pt x="18367" y="260524"/>
                </a:lnTo>
                <a:lnTo>
                  <a:pt x="38308" y="273964"/>
                </a:lnTo>
                <a:lnTo>
                  <a:pt x="62737" y="278891"/>
                </a:lnTo>
                <a:lnTo>
                  <a:pt x="1441450" y="278891"/>
                </a:lnTo>
                <a:lnTo>
                  <a:pt x="1465879" y="273964"/>
                </a:lnTo>
                <a:lnTo>
                  <a:pt x="1485820" y="260524"/>
                </a:lnTo>
                <a:lnTo>
                  <a:pt x="1499260" y="240583"/>
                </a:lnTo>
                <a:lnTo>
                  <a:pt x="1504188" y="216153"/>
                </a:lnTo>
                <a:lnTo>
                  <a:pt x="1504188" y="62737"/>
                </a:lnTo>
                <a:lnTo>
                  <a:pt x="1499260" y="38308"/>
                </a:lnTo>
                <a:lnTo>
                  <a:pt x="1485820" y="18367"/>
                </a:lnTo>
                <a:lnTo>
                  <a:pt x="1465879" y="4927"/>
                </a:lnTo>
                <a:lnTo>
                  <a:pt x="1441450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B38F909F-F8D9-C243-9B93-0EB69F36DBE6}"/>
              </a:ext>
            </a:extLst>
          </p:cNvPr>
          <p:cNvSpPr/>
          <p:nvPr/>
        </p:nvSpPr>
        <p:spPr>
          <a:xfrm>
            <a:off x="338163" y="329755"/>
            <a:ext cx="10010775" cy="604325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Сортовая прослеживаемость в ТГ Молоко и ТГ Упакованная вода</a:t>
            </a:r>
            <a:endParaRPr lang="x-none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xmlns="" id="{05B62B99-A0B9-49A4-A5AC-F842F2C65703}"/>
              </a:ext>
            </a:extLst>
          </p:cNvPr>
          <p:cNvSpPr txBox="1"/>
          <p:nvPr/>
        </p:nvSpPr>
        <p:spPr>
          <a:xfrm>
            <a:off x="2129207" y="2211281"/>
            <a:ext cx="4300855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6C6D70"/>
                </a:solidFill>
                <a:latin typeface="Arial"/>
                <a:cs typeface="Arial"/>
              </a:rPr>
              <a:t>С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1 </a:t>
            </a:r>
            <a:r>
              <a:rPr sz="1200" b="1" spc="-30" dirty="0" err="1">
                <a:solidFill>
                  <a:srgbClr val="6C6D70"/>
                </a:solidFill>
                <a:latin typeface="Arial"/>
                <a:cs typeface="Arial"/>
              </a:rPr>
              <a:t>сентября</a:t>
            </a:r>
            <a:r>
              <a:rPr sz="1200" b="1" spc="-3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2022</a:t>
            </a:r>
            <a:r>
              <a:rPr lang="ru-RU" sz="1200" b="1" spc="2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Объемно-сортовой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учет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000" spc="-35" dirty="0">
                <a:solidFill>
                  <a:srgbClr val="6C6D70"/>
                </a:solidFill>
                <a:latin typeface="Arial"/>
                <a:cs typeface="Arial"/>
              </a:rPr>
              <a:t>эУПД </a:t>
            </a:r>
            <a:r>
              <a:rPr sz="1000" spc="15" dirty="0">
                <a:solidFill>
                  <a:srgbClr val="6C6D70"/>
                </a:solidFill>
                <a:latin typeface="Arial"/>
                <a:cs typeface="Arial"/>
              </a:rPr>
              <a:t>(нужно </a:t>
            </a:r>
            <a:r>
              <a:rPr sz="1000" spc="-25" dirty="0">
                <a:solidFill>
                  <a:srgbClr val="6C6D70"/>
                </a:solidFill>
                <a:latin typeface="Arial"/>
                <a:cs typeface="Arial"/>
              </a:rPr>
              <a:t>подавать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электронный документ  </a:t>
            </a:r>
            <a:r>
              <a:rPr sz="1000" spc="-30" dirty="0">
                <a:solidFill>
                  <a:srgbClr val="6C6D70"/>
                </a:solidFill>
                <a:latin typeface="Arial"/>
                <a:cs typeface="Arial"/>
              </a:rPr>
              <a:t>УПД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000" spc="-35" dirty="0">
                <a:solidFill>
                  <a:srgbClr val="6C6D70"/>
                </a:solidFill>
                <a:latin typeface="Arial"/>
                <a:cs typeface="Arial"/>
              </a:rPr>
              <a:t>формате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доп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или </a:t>
            </a:r>
            <a:r>
              <a:rPr sz="1000" spc="-25" dirty="0">
                <a:solidFill>
                  <a:srgbClr val="6C6D70"/>
                </a:solidFill>
                <a:latin typeface="Arial"/>
                <a:cs typeface="Arial"/>
              </a:rPr>
              <a:t>счфдоп) </a:t>
            </a:r>
            <a:r>
              <a:rPr sz="1000" spc="20" dirty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вывод </a:t>
            </a: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из оборота </a:t>
            </a:r>
            <a:r>
              <a:rPr sz="1000" spc="25" dirty="0">
                <a:solidFill>
                  <a:srgbClr val="6C6D70"/>
                </a:solidFill>
                <a:latin typeface="Arial"/>
                <a:cs typeface="Arial"/>
              </a:rPr>
              <a:t>по </a:t>
            </a: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причинам,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не  </a:t>
            </a:r>
            <a:r>
              <a:rPr sz="1000" spc="-15" dirty="0">
                <a:solidFill>
                  <a:srgbClr val="6C6D70"/>
                </a:solidFill>
                <a:latin typeface="Arial"/>
                <a:cs typeface="Arial"/>
              </a:rPr>
              <a:t>связанным </a:t>
            </a:r>
            <a:r>
              <a:rPr sz="1000" spc="-40" dirty="0">
                <a:solidFill>
                  <a:srgbClr val="6C6D70"/>
                </a:solidFill>
                <a:latin typeface="Arial"/>
                <a:cs typeface="Arial"/>
              </a:rPr>
              <a:t>с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продажей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через </a:t>
            </a:r>
            <a:r>
              <a:rPr sz="1000" spc="-40" dirty="0">
                <a:solidFill>
                  <a:srgbClr val="6C6D70"/>
                </a:solidFill>
                <a:latin typeface="Arial"/>
                <a:cs typeface="Arial"/>
              </a:rPr>
              <a:t>ККТ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000" spc="5" dirty="0" err="1">
                <a:solidFill>
                  <a:srgbClr val="6C6D70"/>
                </a:solidFill>
                <a:latin typeface="Arial"/>
                <a:cs typeface="Arial"/>
              </a:rPr>
              <a:t>объемно-сортовом</a:t>
            </a:r>
            <a:r>
              <a:rPr sz="1000" spc="12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00" spc="-20" dirty="0" err="1">
                <a:solidFill>
                  <a:srgbClr val="6C6D70"/>
                </a:solidFill>
                <a:latin typeface="Arial"/>
                <a:cs typeface="Arial"/>
              </a:rPr>
              <a:t>виде</a:t>
            </a:r>
            <a:r>
              <a:rPr lang="ru-RU" sz="1000" spc="-20" dirty="0">
                <a:solidFill>
                  <a:srgbClr val="6C6D70"/>
                </a:solidFill>
                <a:latin typeface="Arial"/>
                <a:cs typeface="Arial"/>
              </a:rPr>
              <a:t>.    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1000" b="1" spc="-20" dirty="0">
                <a:solidFill>
                  <a:srgbClr val="6C6D70"/>
                </a:solidFill>
                <a:latin typeface="Arial"/>
                <a:cs typeface="Arial"/>
              </a:rPr>
              <a:t>С 1 декабря для </a:t>
            </a:r>
            <a:r>
              <a:rPr lang="ru-RU" sz="1000" b="1" i="0" dirty="0">
                <a:solidFill>
                  <a:srgbClr val="363634"/>
                </a:solidFill>
                <a:effectLst/>
                <a:latin typeface="Circe"/>
              </a:rPr>
              <a:t>сегмента </a:t>
            </a:r>
            <a:r>
              <a:rPr lang="ru-RU" sz="1000" b="1" i="0" dirty="0" err="1">
                <a:solidFill>
                  <a:srgbClr val="363634"/>
                </a:solidFill>
                <a:effectLst/>
                <a:latin typeface="Circe"/>
              </a:rPr>
              <a:t>HoReCa</a:t>
            </a:r>
            <a:r>
              <a:rPr lang="ru-RU" sz="1000" b="1" i="0" dirty="0">
                <a:solidFill>
                  <a:srgbClr val="363634"/>
                </a:solidFill>
                <a:effectLst/>
                <a:latin typeface="Circe"/>
              </a:rPr>
              <a:t> и фермеры.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xmlns="" id="{8FDF529A-85F2-4CEA-9A1C-6B1080EE4F2C}"/>
              </a:ext>
            </a:extLst>
          </p:cNvPr>
          <p:cNvSpPr/>
          <p:nvPr/>
        </p:nvSpPr>
        <p:spPr>
          <a:xfrm>
            <a:off x="7471336" y="2178895"/>
            <a:ext cx="2982595" cy="279400"/>
          </a:xfrm>
          <a:custGeom>
            <a:avLst/>
            <a:gdLst/>
            <a:ahLst/>
            <a:cxnLst/>
            <a:rect l="l" t="t" r="r" b="b"/>
            <a:pathLst>
              <a:path w="2982595" h="279400">
                <a:moveTo>
                  <a:pt x="2919729" y="0"/>
                </a:moveTo>
                <a:lnTo>
                  <a:pt x="62737" y="0"/>
                </a:lnTo>
                <a:lnTo>
                  <a:pt x="38308" y="4927"/>
                </a:lnTo>
                <a:lnTo>
                  <a:pt x="18367" y="18367"/>
                </a:lnTo>
                <a:lnTo>
                  <a:pt x="4927" y="38308"/>
                </a:lnTo>
                <a:lnTo>
                  <a:pt x="0" y="62738"/>
                </a:lnTo>
                <a:lnTo>
                  <a:pt x="0" y="216154"/>
                </a:lnTo>
                <a:lnTo>
                  <a:pt x="4927" y="240583"/>
                </a:lnTo>
                <a:lnTo>
                  <a:pt x="18367" y="260524"/>
                </a:lnTo>
                <a:lnTo>
                  <a:pt x="38308" y="273964"/>
                </a:lnTo>
                <a:lnTo>
                  <a:pt x="62737" y="278892"/>
                </a:lnTo>
                <a:lnTo>
                  <a:pt x="2919729" y="278892"/>
                </a:lnTo>
                <a:lnTo>
                  <a:pt x="2944159" y="273964"/>
                </a:lnTo>
                <a:lnTo>
                  <a:pt x="2964100" y="260524"/>
                </a:lnTo>
                <a:lnTo>
                  <a:pt x="2977540" y="240583"/>
                </a:lnTo>
                <a:lnTo>
                  <a:pt x="2982467" y="216154"/>
                </a:lnTo>
                <a:lnTo>
                  <a:pt x="2982467" y="62738"/>
                </a:lnTo>
                <a:lnTo>
                  <a:pt x="2977540" y="38308"/>
                </a:lnTo>
                <a:lnTo>
                  <a:pt x="2964100" y="18367"/>
                </a:lnTo>
                <a:lnTo>
                  <a:pt x="2944159" y="4927"/>
                </a:lnTo>
                <a:lnTo>
                  <a:pt x="2919729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xmlns="" id="{2CA5B692-208D-4853-8872-234A3372B664}"/>
              </a:ext>
            </a:extLst>
          </p:cNvPr>
          <p:cNvSpPr txBox="1"/>
          <p:nvPr/>
        </p:nvSpPr>
        <p:spPr>
          <a:xfrm>
            <a:off x="7020359" y="2211281"/>
            <a:ext cx="388366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6C6D70"/>
                </a:solidFill>
                <a:latin typeface="Arial"/>
                <a:cs typeface="Arial"/>
              </a:rPr>
              <a:t>С 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1 </a:t>
            </a:r>
            <a:r>
              <a:rPr lang="ru-RU" sz="1200" b="1" spc="-5" dirty="0">
                <a:solidFill>
                  <a:srgbClr val="6C6D70"/>
                </a:solidFill>
                <a:latin typeface="Arial"/>
                <a:cs typeface="Arial"/>
              </a:rPr>
              <a:t>июня</a:t>
            </a:r>
            <a:r>
              <a:rPr sz="1200" b="1" spc="-15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202</a:t>
            </a:r>
            <a:r>
              <a:rPr lang="ru-RU" sz="1200" b="1" spc="20" dirty="0">
                <a:solidFill>
                  <a:srgbClr val="6C6D70"/>
                </a:solidFill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Поэкземплярный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учет </a:t>
            </a:r>
            <a:r>
              <a:rPr sz="1000" spc="-50" dirty="0">
                <a:solidFill>
                  <a:srgbClr val="6C6D70"/>
                </a:solidFill>
                <a:latin typeface="Arial"/>
                <a:cs typeface="Arial"/>
              </a:rPr>
              <a:t>для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продукции, </a:t>
            </a:r>
            <a:r>
              <a:rPr sz="1000" spc="-95" dirty="0">
                <a:solidFill>
                  <a:srgbClr val="6C6D70"/>
                </a:solidFill>
                <a:latin typeface="Arial"/>
                <a:cs typeface="Arial"/>
              </a:rPr>
              <a:t>СГ </a:t>
            </a:r>
            <a:r>
              <a:rPr sz="1000" spc="15" dirty="0">
                <a:solidFill>
                  <a:srgbClr val="6C6D70"/>
                </a:solidFill>
                <a:latin typeface="Arial"/>
                <a:cs typeface="Arial"/>
              </a:rPr>
              <a:t>которой </a:t>
            </a:r>
            <a:r>
              <a:rPr sz="1000" spc="-25" dirty="0">
                <a:solidFill>
                  <a:srgbClr val="6C6D70"/>
                </a:solidFill>
                <a:latin typeface="Arial"/>
                <a:cs typeface="Arial"/>
              </a:rPr>
              <a:t>более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40 </a:t>
            </a:r>
            <a:r>
              <a:rPr sz="1000" spc="-15" dirty="0">
                <a:solidFill>
                  <a:srgbClr val="6C6D70"/>
                </a:solidFill>
                <a:latin typeface="Arial"/>
                <a:cs typeface="Arial"/>
              </a:rPr>
              <a:t>суток.  </a:t>
            </a:r>
            <a:r>
              <a:rPr sz="1000" spc="-30" dirty="0">
                <a:solidFill>
                  <a:srgbClr val="6C6D70"/>
                </a:solidFill>
                <a:latin typeface="Arial"/>
                <a:cs typeface="Arial"/>
              </a:rPr>
              <a:t>Для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продукции,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со </a:t>
            </a:r>
            <a:r>
              <a:rPr sz="1000" spc="-95" dirty="0">
                <a:solidFill>
                  <a:srgbClr val="6C6D70"/>
                </a:solidFill>
                <a:latin typeface="Arial"/>
                <a:cs typeface="Arial"/>
              </a:rPr>
              <a:t>СГ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40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суток </a:t>
            </a:r>
            <a:r>
              <a:rPr sz="1000" spc="20" dirty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менее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поэкземплярный </a:t>
            </a:r>
            <a:r>
              <a:rPr sz="1000" spc="15" dirty="0">
                <a:solidFill>
                  <a:srgbClr val="6C6D70"/>
                </a:solidFill>
                <a:latin typeface="Arial"/>
                <a:cs typeface="Arial"/>
              </a:rPr>
              <a:t>режим 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не </a:t>
            </a:r>
            <a:r>
              <a:rPr sz="1000" spc="-35" dirty="0">
                <a:solidFill>
                  <a:srgbClr val="6C6D70"/>
                </a:solidFill>
                <a:latin typeface="Arial"/>
                <a:cs typeface="Arial"/>
              </a:rPr>
              <a:t>наступает (действует</a:t>
            </a:r>
            <a:r>
              <a:rPr sz="1000" spc="114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объемно-сортовой)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9" name="object 43">
            <a:extLst>
              <a:ext uri="{FF2B5EF4-FFF2-40B4-BE49-F238E27FC236}">
                <a16:creationId xmlns:a16="http://schemas.microsoft.com/office/drawing/2014/main" xmlns="" id="{54BB8801-192E-406A-959D-81A27A6C5C84}"/>
              </a:ext>
            </a:extLst>
          </p:cNvPr>
          <p:cNvSpPr txBox="1">
            <a:spLocks noGrp="1"/>
          </p:cNvSpPr>
          <p:nvPr/>
        </p:nvSpPr>
        <p:spPr>
          <a:xfrm>
            <a:off x="11200828" y="6491712"/>
            <a:ext cx="151765" cy="1892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rgbClr val="7E7E7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pc="35" dirty="0"/>
              <a:t>2</a:t>
            </a: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xmlns="" id="{B68B9F5A-6B11-4C81-A6F0-99A8305F7938}"/>
              </a:ext>
            </a:extLst>
          </p:cNvPr>
          <p:cNvSpPr/>
          <p:nvPr/>
        </p:nvSpPr>
        <p:spPr>
          <a:xfrm>
            <a:off x="212268" y="1207232"/>
            <a:ext cx="2789349" cy="512239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ТГ Молоко</a:t>
            </a:r>
            <a:endParaRPr lang="x-none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ounded Rectangle 31">
            <a:extLst>
              <a:ext uri="{FF2B5EF4-FFF2-40B4-BE49-F238E27FC236}">
                <a16:creationId xmlns:a16="http://schemas.microsoft.com/office/drawing/2014/main" xmlns="" id="{9EACD6BC-B140-4C0C-9D52-A0B037F56E79}"/>
              </a:ext>
            </a:extLst>
          </p:cNvPr>
          <p:cNvSpPr/>
          <p:nvPr/>
        </p:nvSpPr>
        <p:spPr>
          <a:xfrm>
            <a:off x="212268" y="3826337"/>
            <a:ext cx="2789349" cy="595097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ТГ Упакованная вода</a:t>
            </a:r>
            <a:endParaRPr lang="x-none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ounded Rectangle 167">
            <a:extLst>
              <a:ext uri="{FF2B5EF4-FFF2-40B4-BE49-F238E27FC236}">
                <a16:creationId xmlns:a16="http://schemas.microsoft.com/office/drawing/2014/main" xmlns="" id="{51EC61BC-CF83-4271-94BA-851159A2AC04}"/>
              </a:ext>
            </a:extLst>
          </p:cNvPr>
          <p:cNvSpPr/>
          <p:nvPr/>
        </p:nvSpPr>
        <p:spPr>
          <a:xfrm>
            <a:off x="487250" y="4716394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9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xmlns="" id="{2D1BA31D-BC8E-4F50-95F2-2592710F2134}"/>
              </a:ext>
            </a:extLst>
          </p:cNvPr>
          <p:cNvSpPr/>
          <p:nvPr/>
        </p:nvSpPr>
        <p:spPr>
          <a:xfrm>
            <a:off x="3260791" y="5567871"/>
            <a:ext cx="2393405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Обязательный электронный документооборот - объёмно-сортовой учёт по УПД</a:t>
            </a:r>
          </a:p>
        </p:txBody>
      </p:sp>
      <p:cxnSp>
        <p:nvCxnSpPr>
          <p:cNvPr id="67" name="Straight Connector 7">
            <a:extLst>
              <a:ext uri="{FF2B5EF4-FFF2-40B4-BE49-F238E27FC236}">
                <a16:creationId xmlns:a16="http://schemas.microsoft.com/office/drawing/2014/main" xmlns="" id="{F5E9935D-8872-435E-A3C1-BF35CC0210F3}"/>
              </a:ext>
            </a:extLst>
          </p:cNvPr>
          <p:cNvCxnSpPr>
            <a:cxnSpLocks/>
          </p:cNvCxnSpPr>
          <p:nvPr/>
        </p:nvCxnSpPr>
        <p:spPr>
          <a:xfrm flipV="1">
            <a:off x="1327361" y="5297557"/>
            <a:ext cx="9267752" cy="92224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89">
            <a:extLst>
              <a:ext uri="{FF2B5EF4-FFF2-40B4-BE49-F238E27FC236}">
                <a16:creationId xmlns:a16="http://schemas.microsoft.com/office/drawing/2014/main" xmlns="" id="{F13C525B-6523-4798-A54C-124DC43A3DE8}"/>
              </a:ext>
            </a:extLst>
          </p:cNvPr>
          <p:cNvSpPr/>
          <p:nvPr/>
        </p:nvSpPr>
        <p:spPr>
          <a:xfrm>
            <a:off x="2831250" y="5255718"/>
            <a:ext cx="2789348" cy="21544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</a:t>
            </a:r>
            <a:r>
              <a:rPr lang="ru-RU" sz="1200" b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ноября 2022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ounded Rectangle 92">
            <a:extLst>
              <a:ext uri="{FF2B5EF4-FFF2-40B4-BE49-F238E27FC236}">
                <a16:creationId xmlns:a16="http://schemas.microsoft.com/office/drawing/2014/main" xmlns="" id="{1312E8FE-6C5F-4895-AE44-8FE201F5D988}"/>
              </a:ext>
            </a:extLst>
          </p:cNvPr>
          <p:cNvSpPr/>
          <p:nvPr/>
        </p:nvSpPr>
        <p:spPr>
          <a:xfrm>
            <a:off x="7734507" y="5208438"/>
            <a:ext cx="2323577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2025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ectangle 93">
            <a:extLst>
              <a:ext uri="{FF2B5EF4-FFF2-40B4-BE49-F238E27FC236}">
                <a16:creationId xmlns:a16="http://schemas.microsoft.com/office/drawing/2014/main" xmlns="" id="{49C0055D-01A9-4713-BB33-98FC1960BC9F}"/>
              </a:ext>
            </a:extLst>
          </p:cNvPr>
          <p:cNvSpPr/>
          <p:nvPr/>
        </p:nvSpPr>
        <p:spPr>
          <a:xfrm>
            <a:off x="7678453" y="5520591"/>
            <a:ext cx="2431618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Обязательный электронный документооборот - </a:t>
            </a:r>
            <a:r>
              <a:rPr lang="ru-RU" sz="7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поэкземплярный</a:t>
            </a:r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учёт по УПД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AE18840-A7E6-460D-AE60-FD6BA2D9243D}"/>
              </a:ext>
            </a:extLst>
          </p:cNvPr>
          <p:cNvSpPr txBox="1"/>
          <p:nvPr/>
        </p:nvSpPr>
        <p:spPr>
          <a:xfrm>
            <a:off x="630916" y="5567871"/>
            <a:ext cx="1029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участники</a:t>
            </a:r>
          </a:p>
        </p:txBody>
      </p:sp>
      <p:pic>
        <p:nvPicPr>
          <p:cNvPr id="72" name="Picture 43">
            <a:extLst>
              <a:ext uri="{FF2B5EF4-FFF2-40B4-BE49-F238E27FC236}">
                <a16:creationId xmlns:a16="http://schemas.microsoft.com/office/drawing/2014/main" xmlns="" id="{74158102-CDE3-488E-B4C4-1B8CF1611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22" y="4950820"/>
            <a:ext cx="569283" cy="569283"/>
          </a:xfrm>
          <a:prstGeom prst="rect">
            <a:avLst/>
          </a:prstGeom>
        </p:spPr>
      </p:pic>
      <p:pic>
        <p:nvPicPr>
          <p:cNvPr id="87" name="Picture 70">
            <a:extLst>
              <a:ext uri="{FF2B5EF4-FFF2-40B4-BE49-F238E27FC236}">
                <a16:creationId xmlns:a16="http://schemas.microsoft.com/office/drawing/2014/main" xmlns="" id="{2D86A688-CBD1-474D-A9D1-86EF7CCA22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294" y="4787466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8" name="Picture 71">
            <a:extLst>
              <a:ext uri="{FF2B5EF4-FFF2-40B4-BE49-F238E27FC236}">
                <a16:creationId xmlns:a16="http://schemas.microsoft.com/office/drawing/2014/main" xmlns="" id="{FBC584E7-394B-441A-9AF5-D74618672D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5591" y="4740186"/>
            <a:ext cx="426962" cy="4269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3" name="Rounded Rectangle 167">
            <a:extLst>
              <a:ext uri="{FF2B5EF4-FFF2-40B4-BE49-F238E27FC236}">
                <a16:creationId xmlns:a16="http://schemas.microsoft.com/office/drawing/2014/main" xmlns="" id="{5CB1405B-84EA-4511-82EA-7E9B158AEB1D}"/>
              </a:ext>
            </a:extLst>
          </p:cNvPr>
          <p:cNvSpPr/>
          <p:nvPr/>
        </p:nvSpPr>
        <p:spPr>
          <a:xfrm>
            <a:off x="528847" y="1927858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9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4A985DD-185D-47D4-933D-2D2CE209012B}"/>
              </a:ext>
            </a:extLst>
          </p:cNvPr>
          <p:cNvSpPr txBox="1"/>
          <p:nvPr/>
        </p:nvSpPr>
        <p:spPr>
          <a:xfrm>
            <a:off x="672513" y="2779335"/>
            <a:ext cx="1029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участники</a:t>
            </a:r>
          </a:p>
        </p:txBody>
      </p:sp>
      <p:pic>
        <p:nvPicPr>
          <p:cNvPr id="99" name="Picture 43">
            <a:extLst>
              <a:ext uri="{FF2B5EF4-FFF2-40B4-BE49-F238E27FC236}">
                <a16:creationId xmlns:a16="http://schemas.microsoft.com/office/drawing/2014/main" xmlns="" id="{DB4B1C47-37F5-4DFC-942C-14CC79873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19" y="2162284"/>
            <a:ext cx="569283" cy="5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39" y="270372"/>
            <a:ext cx="9558022" cy="110701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1" y="380947"/>
            <a:ext cx="906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Виды электронных документов регистрирующие оборот маркированных товаров в ГИС МТ 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7B020-D92F-AA46-BE48-11E076B47043}"/>
              </a:ext>
            </a:extLst>
          </p:cNvPr>
          <p:cNvSpPr txBox="1"/>
          <p:nvPr/>
        </p:nvSpPr>
        <p:spPr>
          <a:xfrm>
            <a:off x="437341" y="1734228"/>
            <a:ext cx="6847263" cy="470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Формат УПД\УПД(и)</a:t>
            </a:r>
            <a:r>
              <a:rPr lang="en-US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Приказ от 19.12.2018 № ММВ-7-15/820@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Функция </a:t>
            </a:r>
            <a:r>
              <a:rPr lang="ru-RU" sz="1600" b="0" i="0" dirty="0">
                <a:solidFill>
                  <a:srgbClr val="363634"/>
                </a:solidFill>
                <a:effectLst/>
                <a:latin typeface="Circe"/>
              </a:rPr>
              <a:t>ДОП, СЧФДОП</a:t>
            </a: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Формат УКД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Приказ ФНС</a:t>
            </a:r>
            <a:r>
              <a:rPr lang="en-US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от 12 октября 2020г. N ЕД-7-26/736@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Функция </a:t>
            </a:r>
            <a:r>
              <a:rPr lang="ru-RU" sz="1600" b="0" i="0" dirty="0">
                <a:solidFill>
                  <a:srgbClr val="363634"/>
                </a:solidFill>
                <a:effectLst/>
                <a:latin typeface="Circe"/>
              </a:rPr>
              <a:t>ДИС, КСЧФДИС</a:t>
            </a: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Аннулирование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документов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Признаки вида оборота в УПД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УПД с признаками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приобретения для собственных нужд и безвозмездной передачи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УПД с признаками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агентской и комиссионных схем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>
              <a:spcBef>
                <a:spcPts val="1000"/>
              </a:spcBef>
              <a:spcAft>
                <a:spcPct val="0"/>
              </a:spcAft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22279F-888B-3840-A808-72DD00F9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038" y="1471483"/>
            <a:ext cx="4222728" cy="41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xmlns="" id="{0380D6AA-B336-9B40-88B3-A5067E1E27A4}"/>
              </a:ext>
            </a:extLst>
          </p:cNvPr>
          <p:cNvSpPr/>
          <p:nvPr/>
        </p:nvSpPr>
        <p:spPr>
          <a:xfrm>
            <a:off x="675039" y="270372"/>
            <a:ext cx="9558022" cy="110701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352F66-7176-654C-8248-54CD7CE45EF5}"/>
              </a:ext>
            </a:extLst>
          </p:cNvPr>
          <p:cNvSpPr txBox="1"/>
          <p:nvPr/>
        </p:nvSpPr>
        <p:spPr>
          <a:xfrm>
            <a:off x="887471" y="380947"/>
            <a:ext cx="906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об обороте. Электронный документооборот ЭДО. 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F7B2E9-0BF0-244D-A3BE-28210A49309B}"/>
              </a:ext>
            </a:extLst>
          </p:cNvPr>
          <p:cNvSpPr txBox="1"/>
          <p:nvPr/>
        </p:nvSpPr>
        <p:spPr>
          <a:xfrm>
            <a:off x="458845" y="1490929"/>
            <a:ext cx="653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передаче права собственности 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маркированной продукции:</a:t>
            </a:r>
            <a:endParaRPr lang="en-US" sz="16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87B020-D92F-AA46-BE48-11E076B47043}"/>
              </a:ext>
            </a:extLst>
          </p:cNvPr>
          <p:cNvSpPr txBox="1"/>
          <p:nvPr/>
        </p:nvSpPr>
        <p:spPr>
          <a:xfrm>
            <a:off x="440648" y="2032652"/>
            <a:ext cx="6847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Формируется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(универсальный передаточный документ с указанием вида сделки), УКД,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Подписывается УКЭП;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Передается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ЭДО покупателю;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Направляется в информационную систему мониторинга в срок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3 рабочих дней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со дня приемки маркированного товара, но не позднее дня передачи этих товаров третьим лицам;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Приемка (подписание УПД покупателем)  может осуществляться через интеграцию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учётной системой\личным кабинетом оператора ЭДО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\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 кассой.</a:t>
            </a:r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22279F-888B-3840-A808-72DD00F9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038" y="1471483"/>
            <a:ext cx="4222728" cy="4129828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A4C2E23A-C632-4F6B-86F6-33C6479B2C4F}"/>
              </a:ext>
            </a:extLst>
          </p:cNvPr>
          <p:cNvSpPr/>
          <p:nvPr/>
        </p:nvSpPr>
        <p:spPr>
          <a:xfrm>
            <a:off x="458845" y="5053168"/>
            <a:ext cx="1734260" cy="47041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Продавец (Титул Продавца). Отгрузка продукции</a:t>
            </a:r>
          </a:p>
        </p:txBody>
      </p:sp>
      <p:cxnSp>
        <p:nvCxnSpPr>
          <p:cNvPr id="8" name="Straight Connector 52">
            <a:extLst>
              <a:ext uri="{FF2B5EF4-FFF2-40B4-BE49-F238E27FC236}">
                <a16:creationId xmlns:a16="http://schemas.microsoft.com/office/drawing/2014/main" xmlns="" id="{7C8A0328-891D-4B20-9C4F-C35124148C37}"/>
              </a:ext>
            </a:extLst>
          </p:cNvPr>
          <p:cNvCxnSpPr>
            <a:cxnSpLocks/>
          </p:cNvCxnSpPr>
          <p:nvPr/>
        </p:nvCxnSpPr>
        <p:spPr>
          <a:xfrm>
            <a:off x="209892" y="5880417"/>
            <a:ext cx="83656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4">
            <a:extLst>
              <a:ext uri="{FF2B5EF4-FFF2-40B4-BE49-F238E27FC236}">
                <a16:creationId xmlns:a16="http://schemas.microsoft.com/office/drawing/2014/main" xmlns="" id="{2C3C19E7-43FD-4140-8D7D-DADB8D145F21}"/>
              </a:ext>
            </a:extLst>
          </p:cNvPr>
          <p:cNvSpPr/>
          <p:nvPr/>
        </p:nvSpPr>
        <p:spPr>
          <a:xfrm>
            <a:off x="5073791" y="5701987"/>
            <a:ext cx="356839" cy="35683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B13D0234-4C95-42F5-8601-C70B38A87950}"/>
              </a:ext>
            </a:extLst>
          </p:cNvPr>
          <p:cNvSpPr/>
          <p:nvPr/>
        </p:nvSpPr>
        <p:spPr>
          <a:xfrm>
            <a:off x="4392717" y="5075948"/>
            <a:ext cx="1821536" cy="44763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36F8BBD-8655-4DF6-833A-933F591F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42361" y="5664874"/>
            <a:ext cx="437851" cy="437851"/>
          </a:xfrm>
          <a:prstGeom prst="rect">
            <a:avLst/>
          </a:prstGeom>
        </p:spPr>
      </p:pic>
      <p:sp>
        <p:nvSpPr>
          <p:cNvPr id="16" name="Облако 15">
            <a:extLst>
              <a:ext uri="{FF2B5EF4-FFF2-40B4-BE49-F238E27FC236}">
                <a16:creationId xmlns:a16="http://schemas.microsoft.com/office/drawing/2014/main" xmlns="" id="{8533A8D6-FCB1-48C5-B3B3-76F49E912488}"/>
              </a:ext>
            </a:extLst>
          </p:cNvPr>
          <p:cNvSpPr/>
          <p:nvPr/>
        </p:nvSpPr>
        <p:spPr>
          <a:xfrm>
            <a:off x="2796889" y="5629961"/>
            <a:ext cx="914400" cy="5778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ОЭДО</a:t>
            </a: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xmlns="" id="{20682DB8-E4EF-438D-A87E-7C094613B3FF}"/>
              </a:ext>
            </a:extLst>
          </p:cNvPr>
          <p:cNvSpPr/>
          <p:nvPr/>
        </p:nvSpPr>
        <p:spPr>
          <a:xfrm>
            <a:off x="1097098" y="5675684"/>
            <a:ext cx="356839" cy="35683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Облако 17">
            <a:extLst>
              <a:ext uri="{FF2B5EF4-FFF2-40B4-BE49-F238E27FC236}">
                <a16:creationId xmlns:a16="http://schemas.microsoft.com/office/drawing/2014/main" xmlns="" id="{BFD36869-4B4A-4792-9DD8-C6E53240C03A}"/>
              </a:ext>
            </a:extLst>
          </p:cNvPr>
          <p:cNvSpPr/>
          <p:nvPr/>
        </p:nvSpPr>
        <p:spPr>
          <a:xfrm>
            <a:off x="6391707" y="5575914"/>
            <a:ext cx="914400" cy="5778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ОЭДО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xmlns="" id="{B03F3C4A-ADFE-4843-AF6C-BC5DFA57D100}"/>
              </a:ext>
            </a:extLst>
          </p:cNvPr>
          <p:cNvSpPr/>
          <p:nvPr/>
        </p:nvSpPr>
        <p:spPr>
          <a:xfrm>
            <a:off x="7541597" y="5100001"/>
            <a:ext cx="1821536" cy="44763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УПД в ГИС МТ и смена Владельца КМ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63FCAC47-7EF7-413B-AF9F-CE65C8C3FCEA}"/>
              </a:ext>
            </a:extLst>
          </p:cNvPr>
          <p:cNvCxnSpPr>
            <a:cxnSpLocks/>
            <a:stCxn id="18" idx="1"/>
            <a:endCxn id="17" idx="4"/>
          </p:cNvCxnSpPr>
          <p:nvPr/>
        </p:nvCxnSpPr>
        <p:spPr>
          <a:xfrm rot="5400000" flipH="1">
            <a:off x="4001883" y="3306159"/>
            <a:ext cx="120659" cy="5573389"/>
          </a:xfrm>
          <a:prstGeom prst="bentConnector3">
            <a:avLst>
              <a:gd name="adj1" fmla="val -276805"/>
            </a:avLst>
          </a:prstGeom>
          <a:ln w="22225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C8BFE0-D24F-469E-84DB-8543C7F3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922" y="5664874"/>
            <a:ext cx="437851" cy="4378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733BDA-0756-4187-B704-D10FF49E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13734" y="5675684"/>
            <a:ext cx="437851" cy="4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19880" y="1269669"/>
            <a:ext cx="7056781" cy="51821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 внесения изменений в УПД в случае расхождения стоимости, количества товара, кодов маркировки и прочего, он направляет сообщение поставщику о выявленных несоответствиях.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Информацию о выявленных расхождениях Покупатель может сообщить Поставщику в форме ТОРГ-2, Уведомление об уточнение, </a:t>
            </a:r>
            <a:r>
              <a:rPr lang="en-US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иная форма сообщения, без подачи сведений в «Честный Знак»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Поставщик корректирует (УКД) или исправляет УПД (УПДи) и направляет документ покупателю. После подписания с двух сторон, Оператор ЭДО передает документ в ГИС МТ, где ранее поданные на основании УПД сведения о маркированном товаре, корректируются согласно исправленному или корректировочному документу.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 возможна обработка УКД без наличия основания УПД в случае если поставка была оформлена до 01.01.22 (использовались прямые методы подачи сведений о передаче КМ)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случае возврата КМ выведенных в рамках передачи для собственных нужд, необходимо использовать функционал ЛК в ГИС МТ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01E9210-B242-9347-9FBB-779BF82D0AED}"/>
              </a:ext>
            </a:extLst>
          </p:cNvPr>
          <p:cNvSpPr/>
          <p:nvPr/>
        </p:nvSpPr>
        <p:spPr>
          <a:xfrm>
            <a:off x="581734" y="196689"/>
            <a:ext cx="10122709" cy="9403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E162F7-58F8-C84D-912B-DEB592473971}"/>
              </a:ext>
            </a:extLst>
          </p:cNvPr>
          <p:cNvSpPr txBox="1"/>
          <p:nvPr/>
        </p:nvSpPr>
        <p:spPr>
          <a:xfrm>
            <a:off x="675039" y="182933"/>
            <a:ext cx="712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Корректировка и исправление сведений, поданных через ЭДО</a:t>
            </a:r>
            <a:endParaRPr lang="x-none" sz="28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47">
            <a:extLst>
              <a:ext uri="{FF2B5EF4-FFF2-40B4-BE49-F238E27FC236}">
                <a16:creationId xmlns:a16="http://schemas.microsoft.com/office/drawing/2014/main" xmlns="" id="{9DC17D86-E22B-F641-BAFF-F4346678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29747" y="1229913"/>
            <a:ext cx="4354747" cy="54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43F1D02-1E0F-BD4D-9382-4972383EDD48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179"/>
          <p:cNvSpPr/>
          <p:nvPr/>
        </p:nvSpPr>
        <p:spPr>
          <a:xfrm>
            <a:off x="6709550" y="954509"/>
            <a:ext cx="10592465" cy="5759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 сделать для получения </a:t>
            </a: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маркированной продукции по ЭДО:</a:t>
            </a:r>
          </a:p>
        </p:txBody>
      </p:sp>
      <p:sp>
        <p:nvSpPr>
          <p:cNvPr id="7" name="object 10"/>
          <p:cNvSpPr txBox="1"/>
          <p:nvPr/>
        </p:nvSpPr>
        <p:spPr>
          <a:xfrm>
            <a:off x="7580819" y="2329583"/>
            <a:ext cx="3847926" cy="41973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Заключить договор с оператором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электронного документооборота, получить идентификатор участника ЭДО</a:t>
            </a: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Заключить дополнительное соглашение с поставщиком маркированной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продукции об использовании электронных документов (УПД)</a:t>
            </a: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Отправить приглашение поставщику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дальнейшего обмена с ним по ЭДО. </a:t>
            </a:r>
          </a:p>
          <a:p>
            <a:pPr fontAlgn="base"/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необходимости, обратитесь за консультацией в поддержку оператора ЭДО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EDAA7FF9-EA53-B34A-937A-726055AB5D8D}"/>
              </a:ext>
            </a:extLst>
          </p:cNvPr>
          <p:cNvGrpSpPr/>
          <p:nvPr/>
        </p:nvGrpSpPr>
        <p:grpSpPr>
          <a:xfrm>
            <a:off x="6709550" y="2323292"/>
            <a:ext cx="575920" cy="575920"/>
            <a:chOff x="6678629" y="1933571"/>
            <a:chExt cx="575920" cy="575920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xmlns="" id="{9A6DC853-CBDB-C944-96DC-26889068AB69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80FAD156-A4B1-7741-B70F-D0479578A75D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DA5D5B5E-3C3B-E446-A13C-F9C9D6B90952}"/>
              </a:ext>
            </a:extLst>
          </p:cNvPr>
          <p:cNvGrpSpPr/>
          <p:nvPr/>
        </p:nvGrpSpPr>
        <p:grpSpPr>
          <a:xfrm>
            <a:off x="6709550" y="3494791"/>
            <a:ext cx="575920" cy="575920"/>
            <a:chOff x="6678629" y="1933571"/>
            <a:chExt cx="575920" cy="575920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xmlns="" id="{B45038D3-C99E-A240-AB91-12426FB3F3B4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169ADDBE-0071-6744-A80F-2DEF1CAD56C0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9742096-47D0-9440-A7ED-BE708862E082}"/>
              </a:ext>
            </a:extLst>
          </p:cNvPr>
          <p:cNvGrpSpPr/>
          <p:nvPr/>
        </p:nvGrpSpPr>
        <p:grpSpPr>
          <a:xfrm>
            <a:off x="6755969" y="5057662"/>
            <a:ext cx="575920" cy="575920"/>
            <a:chOff x="6678629" y="1933571"/>
            <a:chExt cx="575920" cy="575920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xmlns="" id="{7CA25986-0F6B-684A-B1AC-1E9E817CD03C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8CCA4AE9-1807-D741-AD86-C9686749E796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CE7CFD70-AEFD-CC4A-A930-985F11BD3E9B}"/>
              </a:ext>
            </a:extLst>
          </p:cNvPr>
          <p:cNvSpPr/>
          <p:nvPr/>
        </p:nvSpPr>
        <p:spPr>
          <a:xfrm>
            <a:off x="675040" y="699679"/>
            <a:ext cx="4196971" cy="126390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B382ACD-D8E4-9245-A106-83854DB9866A}"/>
              </a:ext>
            </a:extLst>
          </p:cNvPr>
          <p:cNvSpPr txBox="1"/>
          <p:nvPr/>
        </p:nvSpPr>
        <p:spPr>
          <a:xfrm>
            <a:off x="888228" y="862103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Инструкция по </a:t>
            </a:r>
          </a:p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подключению к ЭДО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5DD3945B-B188-FB40-8339-D288F94D738B}"/>
              </a:ext>
            </a:extLst>
          </p:cNvPr>
          <p:cNvCxnSpPr>
            <a:cxnSpLocks/>
          </p:cNvCxnSpPr>
          <p:nvPr/>
        </p:nvCxnSpPr>
        <p:spPr>
          <a:xfrm>
            <a:off x="6755969" y="2015036"/>
            <a:ext cx="4429102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9E267FD7-A018-6948-972A-CA03FA4EC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7" y="3494791"/>
            <a:ext cx="2399170" cy="23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31F8C5B-8D78-5B42-8FED-DFD2552072BF}"/>
              </a:ext>
            </a:extLst>
          </p:cNvPr>
          <p:cNvSpPr/>
          <p:nvPr/>
        </p:nvSpPr>
        <p:spPr>
          <a:xfrm>
            <a:off x="6150900" y="1"/>
            <a:ext cx="6096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ECBC58-562C-D74C-9D28-40B67C2D0CBF}"/>
              </a:ext>
            </a:extLst>
          </p:cNvPr>
          <p:cNvSpPr txBox="1"/>
          <p:nvPr/>
        </p:nvSpPr>
        <p:spPr>
          <a:xfrm>
            <a:off x="7039128" y="862103"/>
            <a:ext cx="363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Как работать с УПД</a:t>
            </a:r>
            <a:endParaRPr lang="x-none" sz="28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437322" y="475484"/>
            <a:ext cx="5415534" cy="5828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Личные кабинеты операторов ЭДО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— позволяют выполнять все действия по приемке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маркированной продукции. </a:t>
            </a: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 большинства приём документов бесплатный в базовых пакетах!</a:t>
            </a:r>
          </a:p>
          <a:p>
            <a:pPr fontAlgn="base"/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Оператора ЦРПТ – ЭДО </a:t>
            </a:r>
            <a:r>
              <a:rPr lang="ru-RU" b="1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лайт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(бесплатно, с ограничениями) - </a:t>
            </a:r>
            <a:r>
              <a:rPr lang="ru-RU" dirty="0">
                <a:hlinkClick r:id="rId2"/>
              </a:rPr>
              <a:t>https://xn--80ajghhoc2aj1c8b.xn--p1ai/edo_lite/</a:t>
            </a:r>
            <a:r>
              <a:rPr lang="ru-RU" dirty="0"/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Учетное и кассовое ПО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интегрированное с системами ЭДО — для настройки интеграции с ЭДО необходимо обратиться к поставщику программного продукта</a:t>
            </a:r>
          </a:p>
          <a:p>
            <a:pPr fontAlgn="base"/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мобильное приложение 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 </a:t>
            </a:r>
            <a:r>
              <a:rPr lang="ru-RU" b="1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Знак.Бизнес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ru-RU" dirty="0">
                <a:hlinkClick r:id="rId3"/>
              </a:rPr>
              <a:t>https://xn--80ajghhoc2aj1c8b.xn--p1ai/mobile_business/</a:t>
            </a:r>
            <a:r>
              <a:rPr lang="ru-RU" dirty="0"/>
              <a:t> </a:t>
            </a:r>
          </a:p>
          <a:p>
            <a:pPr fontAlgn="base"/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C1A53E-2110-1045-82B5-98CB7806E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407" y="3298033"/>
            <a:ext cx="3700168" cy="27972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AEC5010-C933-0041-A23F-2B7479148832}"/>
              </a:ext>
            </a:extLst>
          </p:cNvPr>
          <p:cNvCxnSpPr>
            <a:cxnSpLocks/>
          </p:cNvCxnSpPr>
          <p:nvPr/>
        </p:nvCxnSpPr>
        <p:spPr>
          <a:xfrm>
            <a:off x="842457" y="4037241"/>
            <a:ext cx="4428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Uk78kSNOWsET65AJ9U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Kz7x5yRhCgjqB1rX.7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hisiDvSRix9UgXvAx2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877</Words>
  <Application>Microsoft Office PowerPoint</Application>
  <PresentationFormat>Произвольный</PresentationFormat>
  <Paragraphs>174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Слайд think-cell</vt:lpstr>
      <vt:lpstr>think-cell Slide</vt:lpstr>
      <vt:lpstr>Презентация PowerPoint</vt:lpstr>
      <vt:lpstr>Что делать новой розничной точке</vt:lpstr>
      <vt:lpstr>Если уже продаете маркированную продукцию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розницы к выбытию маркированной  продукции</dc:title>
  <dc:creator>Михайленко Олег</dc:creator>
  <cp:lastModifiedBy>Мамина Ольга Александровна</cp:lastModifiedBy>
  <cp:revision>4</cp:revision>
  <dcterms:created xsi:type="dcterms:W3CDTF">2021-11-12T07:07:44Z</dcterms:created>
  <dcterms:modified xsi:type="dcterms:W3CDTF">2022-05-30T09:38:42Z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LastSaved">
    <vt:filetime>2021-11-12T00:00:00Z</vt:filetime>
  </property>
</Properties>
</file>