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1052175" cy="7920038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4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4C7"/>
    <a:srgbClr val="5494FC"/>
    <a:srgbClr val="69A0FD"/>
    <a:srgbClr val="EAF2FF"/>
    <a:srgbClr val="FFFFFF"/>
    <a:srgbClr val="FB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8161" autoAdjust="0"/>
  </p:normalViewPr>
  <p:slideViewPr>
    <p:cSldViewPr snapToGrid="0">
      <p:cViewPr varScale="1">
        <p:scale>
          <a:sx n="96" d="100"/>
          <a:sy n="96" d="100"/>
        </p:scale>
        <p:origin x="1494" y="102"/>
      </p:cViewPr>
      <p:guideLst>
        <p:guide orient="horz" pos="2494"/>
        <p:guide pos="34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373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63913" y="849313"/>
            <a:ext cx="31988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220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373" y="6456220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media1.sv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: скругленные углы 40"/>
          <p:cNvSpPr/>
          <p:nvPr/>
        </p:nvSpPr>
        <p:spPr>
          <a:xfrm>
            <a:off x="425303" y="723014"/>
            <a:ext cx="2828260" cy="1319830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17219" y="0"/>
            <a:ext cx="3534956" cy="2509284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7846827" y="361508"/>
            <a:ext cx="542261" cy="5316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40070" y="2610844"/>
            <a:ext cx="2834581" cy="21544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Оформляйте трудовые отношения через трудовой договор, чтобы обеспечить применение трудового законодательства. </a:t>
            </a:r>
          </a:p>
          <a:p>
            <a:pPr defTabSz="1260256">
              <a:defRPr/>
            </a:pPr>
            <a:endParaRPr lang="ru-RU" sz="500" b="1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  <a:p>
            <a:pPr defTabSz="1260256"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 начинайте работу без подписанного договора и проверьте указание реальной зарплаты.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cxnSp>
        <p:nvCxnSpPr>
          <p:cNvPr id="49" name="Прямая соединительная линия 48"/>
          <p:cNvCxnSpPr>
            <a:cxnSpLocks/>
          </p:cNvCxnSpPr>
          <p:nvPr/>
        </p:nvCxnSpPr>
        <p:spPr>
          <a:xfrm>
            <a:off x="7922519" y="6653538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:w="http://schemas.openxmlformats.org/wordprocessingml/2006/main" xmlns:m="http://schemas.openxmlformats.org/officeDocument/2006/math" xmlns="" r:embed="rId3"/>
              </a:ext>
            </a:extLst>
          </a:blip>
          <a:srcRect r="68290"/>
          <a:stretch/>
        </p:blipFill>
        <p:spPr>
          <a:xfrm>
            <a:off x="7752785" y="276852"/>
            <a:ext cx="765585" cy="769093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584849" y="477715"/>
            <a:ext cx="4243160" cy="36933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</a:t>
            </a:r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РОССИИ </a:t>
            </a:r>
            <a:endParaRPr lang="en-US" sz="1200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НОВОСИБИРСКОЙ ОБЛАСТИ</a:t>
            </a:r>
            <a:endParaRPr lang="ru-RU" sz="12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607225" y="6824848"/>
            <a:ext cx="329609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56973">
              <a:spcAft>
                <a:spcPts val="8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Официальное трудоустройство </a:t>
            </a:r>
            <a:b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заработная плата –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ваша уверенность в завтрашнем дне!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pic>
        <p:nvPicPr>
          <p:cNvPr id="1030" name="Picture 6" descr="C:\Users\Inet3018\Downloads\IMG_6573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0" y="5092995"/>
            <a:ext cx="3242930" cy="2158347"/>
          </a:xfrm>
          <a:prstGeom prst="rect">
            <a:avLst/>
          </a:prstGeom>
          <a:noFill/>
        </p:spPr>
      </p:pic>
      <p:pic>
        <p:nvPicPr>
          <p:cNvPr id="4" name="Picture 2" descr="C:\Users\Inet3018\Downloads\IMG_6584.JPG"/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4308955" y="5263118"/>
            <a:ext cx="2863078" cy="882501"/>
          </a:xfrm>
          <a:prstGeom prst="rect">
            <a:avLst/>
          </a:prstGeom>
          <a:noFill/>
        </p:spPr>
      </p:pic>
      <p:pic>
        <p:nvPicPr>
          <p:cNvPr id="1027" name="Picture 3" descr="C:\Users\Inet3018\Downloads\IMG_6582.JPG"/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5780461" y="1810602"/>
            <a:ext cx="1490846" cy="1496125"/>
          </a:xfrm>
          <a:prstGeom prst="rect">
            <a:avLst/>
          </a:prstGeom>
          <a:noFill/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9610" y="1163715"/>
            <a:ext cx="300901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СКАЖИ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«НЕТ»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ЗАРПЛАТЕ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«КОНВЕРТЕ»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!  </a:t>
            </a:r>
          </a:p>
        </p:txBody>
      </p:sp>
      <p:pic>
        <p:nvPicPr>
          <p:cNvPr id="8" name="Picture 6" descr="C:\Users\Inet3018\Downloads\IMG_6547.png"/>
          <p:cNvPicPr>
            <a:picLocks noChangeAspect="1" noChangeArrowheads="1"/>
          </p:cNvPicPr>
          <p:nvPr/>
        </p:nvPicPr>
        <p:blipFill>
          <a:blip r:embed="rId7">
            <a:lum bright="10000"/>
          </a:blip>
          <a:srcRect/>
          <a:stretch/>
        </p:blipFill>
        <p:spPr bwMode="auto">
          <a:xfrm>
            <a:off x="1454710" y="501607"/>
            <a:ext cx="729751" cy="547313"/>
          </a:xfrm>
          <a:prstGeom prst="rect">
            <a:avLst/>
          </a:prstGeom>
          <a:noFill/>
        </p:spPr>
      </p:pic>
      <p:pic>
        <p:nvPicPr>
          <p:cNvPr id="1032" name="Picture 8" descr="G:\Создание листовок\foni-papik-pro-6w66-p-kartinki-rabota-na-prozrachnom-fone-2.png"/>
          <p:cNvPicPr>
            <a:picLocks noChangeAspect="1" noChangeArrowheads="1"/>
          </p:cNvPicPr>
          <p:nvPr/>
        </p:nvPicPr>
        <p:blipFill>
          <a:blip r:embed="rId8"/>
          <a:srcRect/>
          <a:stretch/>
        </p:blipFill>
        <p:spPr bwMode="auto">
          <a:xfrm>
            <a:off x="7933251" y="3530011"/>
            <a:ext cx="2849526" cy="2849526"/>
          </a:xfrm>
          <a:prstGeom prst="rect">
            <a:avLst/>
          </a:prstGeom>
          <a:noFill/>
        </p:spPr>
      </p:pic>
      <p:pic>
        <p:nvPicPr>
          <p:cNvPr id="9" name="Picture 2" descr="C:\Users\Inet3018\Desktop\база\Логотип.png"/>
          <p:cNvPicPr>
            <a:picLocks noChangeAspect="1" noChangeArrowheads="1"/>
          </p:cNvPicPr>
          <p:nvPr/>
        </p:nvPicPr>
        <p:blipFill>
          <a:blip r:embed="rId9"/>
          <a:srcRect/>
          <a:stretch/>
        </p:blipFill>
        <p:spPr bwMode="auto">
          <a:xfrm>
            <a:off x="4391246" y="3657601"/>
            <a:ext cx="1111912" cy="1150688"/>
          </a:xfrm>
          <a:prstGeom prst="rect">
            <a:avLst/>
          </a:prstGeom>
          <a:noFill/>
        </p:spPr>
      </p:pic>
      <p:pic>
        <p:nvPicPr>
          <p:cNvPr id="10" name="Picture 3" descr="C:\Users\Inet3018\Desktop\фнс.gif"/>
          <p:cNvPicPr>
            <a:picLocks noChangeAspect="1" noChangeArrowheads="1"/>
          </p:cNvPicPr>
          <p:nvPr/>
        </p:nvPicPr>
        <p:blipFill>
          <a:blip r:embed="rId10"/>
          <a:srcRect/>
          <a:stretch/>
        </p:blipFill>
        <p:spPr bwMode="auto">
          <a:xfrm>
            <a:off x="6039293" y="3678865"/>
            <a:ext cx="1095156" cy="1095156"/>
          </a:xfrm>
          <a:prstGeom prst="rect">
            <a:avLst/>
          </a:prstGeom>
          <a:noFill/>
        </p:spPr>
      </p:pic>
      <p:pic>
        <p:nvPicPr>
          <p:cNvPr id="11" name="Picture 4" descr="C:\Users\Inet3018\Desktop\сфр.gif"/>
          <p:cNvPicPr>
            <a:picLocks noChangeAspect="1" noChangeArrowheads="1"/>
          </p:cNvPicPr>
          <p:nvPr/>
        </p:nvPicPr>
        <p:blipFill>
          <a:blip r:embed="rId11"/>
          <a:srcRect/>
          <a:stretch/>
        </p:blipFill>
        <p:spPr bwMode="auto">
          <a:xfrm>
            <a:off x="6060557" y="574157"/>
            <a:ext cx="1083415" cy="1083415"/>
          </a:xfrm>
          <a:prstGeom prst="rect">
            <a:avLst/>
          </a:prstGeom>
          <a:noFill/>
        </p:spPr>
      </p:pic>
      <p:pic>
        <p:nvPicPr>
          <p:cNvPr id="1028" name="Picture 4" descr="C:\Users\Inet3018\Downloads\IMG_6583.PNG"/>
          <p:cNvPicPr>
            <a:picLocks noChangeAspect="1" noChangeArrowheads="1"/>
          </p:cNvPicPr>
          <p:nvPr/>
        </p:nvPicPr>
        <p:blipFill>
          <a:blip r:embed="rId12"/>
          <a:srcRect/>
          <a:stretch/>
        </p:blipFill>
        <p:spPr bwMode="auto">
          <a:xfrm>
            <a:off x="4004303" y="661605"/>
            <a:ext cx="1918031" cy="907539"/>
          </a:xfrm>
          <a:prstGeom prst="rect">
            <a:avLst/>
          </a:prstGeom>
          <a:noFill/>
        </p:spPr>
      </p:pic>
      <p:pic>
        <p:nvPicPr>
          <p:cNvPr id="12" name="Picture 5" descr="C:\Users\Inet3018\Desktop\работа россии.gif"/>
          <p:cNvPicPr>
            <a:picLocks noChangeAspect="1" noChangeArrowheads="1"/>
          </p:cNvPicPr>
          <p:nvPr/>
        </p:nvPicPr>
        <p:blipFill>
          <a:blip r:embed="rId13"/>
          <a:srcRect/>
          <a:stretch/>
        </p:blipFill>
        <p:spPr bwMode="auto">
          <a:xfrm>
            <a:off x="4315415" y="2083983"/>
            <a:ext cx="1117082" cy="1117082"/>
          </a:xfrm>
          <a:prstGeom prst="rect">
            <a:avLst/>
          </a:prstGeom>
          <a:noFill/>
        </p:spPr>
      </p:pic>
      <p:pic>
        <p:nvPicPr>
          <p:cNvPr id="14" name="Picture 2" descr="C:\Users\Inet3018\Desktop\роструд.gif"/>
          <p:cNvPicPr>
            <a:picLocks noChangeAspect="1" noChangeArrowheads="1"/>
          </p:cNvPicPr>
          <p:nvPr/>
        </p:nvPicPr>
        <p:blipFill>
          <a:blip r:embed="rId14"/>
          <a:srcRect/>
          <a:stretch/>
        </p:blipFill>
        <p:spPr bwMode="auto">
          <a:xfrm>
            <a:off x="5100122" y="6398105"/>
            <a:ext cx="1130558" cy="113055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736189" y="1991797"/>
            <a:ext cx="3677491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Неформальная</a:t>
            </a:r>
          </a:p>
          <a:p>
            <a:r>
              <a:rPr lang="ru-RU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занятость</a:t>
            </a:r>
            <a:endParaRPr lang="ru-RU" sz="30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: скругленные углы 40"/>
          <p:cNvSpPr/>
          <p:nvPr/>
        </p:nvSpPr>
        <p:spPr>
          <a:xfrm>
            <a:off x="4157853" y="4688958"/>
            <a:ext cx="2954549" cy="1467293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7549116" y="2"/>
            <a:ext cx="3503059" cy="216904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" y="1"/>
            <a:ext cx="3583171" cy="2179673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56846" y="548375"/>
            <a:ext cx="3274763" cy="98488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Неформальная занятость (теневая)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- это неофициальная трудовая деятельность без договора.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30959" y="4847558"/>
            <a:ext cx="3405805" cy="123110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956973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 соглашайтесь </a:t>
            </a:r>
          </a:p>
          <a:p>
            <a:pPr algn="ctr" defTabSz="956973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нелегальную работу</a:t>
            </a:r>
            <a:r>
              <a:rPr 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-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                                             защитите свои права </a:t>
            </a:r>
          </a:p>
          <a:p>
            <a:pPr algn="ctr" defTabSz="956973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обеспечьте достойное будущее!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205815" y="6538132"/>
            <a:ext cx="2933579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Легализация трудовых отношений - основа защиты трудовых прав работников.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cxnSp>
        <p:nvCxnSpPr>
          <p:cNvPr id="50" name="Прямая соединительная линия 49"/>
          <p:cNvCxnSpPr>
            <a:cxnSpLocks/>
          </p:cNvCxnSpPr>
          <p:nvPr/>
        </p:nvCxnSpPr>
        <p:spPr>
          <a:xfrm>
            <a:off x="7711646" y="6551815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644715" y="3854723"/>
            <a:ext cx="2820318" cy="315471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Отсутствие социальной защиты: нет оплачиваемого отпуска и больничного, нет гарантий при увольнении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Нелегальная занятость не учитывается при формировании вашей будущей пенсии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Правовая незащищенность: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возможны задержки или невыплата заработной платы, отсутствие защиты трудовых прав</a:t>
            </a:r>
          </a:p>
        </p:txBody>
      </p:sp>
      <p:grpSp>
        <p:nvGrpSpPr>
          <p:cNvPr id="185" name="Группа 184"/>
          <p:cNvGrpSpPr/>
          <p:nvPr/>
        </p:nvGrpSpPr>
        <p:grpSpPr>
          <a:xfrm>
            <a:off x="5266627" y="4253022"/>
            <a:ext cx="698536" cy="619209"/>
            <a:chOff x="4200419" y="3265833"/>
            <a:chExt cx="1866894" cy="1866894"/>
          </a:xfrm>
        </p:grpSpPr>
        <p:sp>
          <p:nvSpPr>
            <p:cNvPr id="187" name="Полилиния: фигура 44"/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9" name="Рисунок 188" descr="Предупреждение со сплошной заливкой"/>
            <p:cNvPicPr>
              <a:picLocks noChangeAspect="1"/>
            </p:cNvPicPr>
            <p:nvPr/>
          </p:nvPicPr>
          <p:blipFill>
            <a:blip r:embed="rId2"/>
            <a:stretch/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192" name="TextBox 191"/>
          <p:cNvSpPr txBox="1"/>
          <p:nvPr/>
        </p:nvSpPr>
        <p:spPr>
          <a:xfrm>
            <a:off x="4077889" y="523888"/>
            <a:ext cx="2933579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tabLst>
                <a:tab pos="1435100" algn="l"/>
              </a:tabLs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Преимущества официального трудового договора: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7834481" y="1020960"/>
            <a:ext cx="2831460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Многие, стремясь к быстрому заработку, соглашаются на нелегальную работу.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7829241" y="502462"/>
            <a:ext cx="2831460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 рискуете больше,              чем думаете.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7833837" y="1841055"/>
            <a:ext cx="3218338" cy="1962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Но стоит ли рисковать?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7837707" y="6710829"/>
            <a:ext cx="2933579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1260256">
              <a:spcAft>
                <a:spcPts val="6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ВЫБИРАЙТЕ ОФИЦИАЛЬНОЕ ТРУДОУСТРОЙСТВО!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pic>
        <p:nvPicPr>
          <p:cNvPr id="1027" name="Picture 3" descr="C:\Users\Inet3018\Downloads\izolirovannaa-biznes-koncepcia-3d-vizualizacii-rukopozatia(1).png"/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830961" y="1530167"/>
            <a:ext cx="1981643" cy="1486232"/>
          </a:xfrm>
          <a:prstGeom prst="rect">
            <a:avLst/>
          </a:prstGeom>
          <a:noFill/>
        </p:spPr>
      </p:pic>
      <p:sp>
        <p:nvSpPr>
          <p:cNvPr id="24" name="Нашивка 23"/>
          <p:cNvSpPr/>
          <p:nvPr/>
        </p:nvSpPr>
        <p:spPr>
          <a:xfrm>
            <a:off x="357077" y="3897302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5" name="Нашивка 24"/>
          <p:cNvSpPr/>
          <p:nvPr/>
        </p:nvSpPr>
        <p:spPr>
          <a:xfrm>
            <a:off x="369187" y="4867523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Нашивка 25"/>
          <p:cNvSpPr/>
          <p:nvPr/>
        </p:nvSpPr>
        <p:spPr>
          <a:xfrm>
            <a:off x="371254" y="5848672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28" name="AutoShape 4" descr="бизнесмен подписывает контракт подписывает руку PNG , концепция, Работа,  покупка PNG картинки и пнг рисунок для бесплатной загруз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373585" y="3126393"/>
            <a:ext cx="3049804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Последствия теневой занятости: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11042" y="1176017"/>
            <a:ext cx="2933579" cy="292387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Регулирование условий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труда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Своевременная выплата заработной платы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Соответствие рабочего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места нормам охраны труда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Установление нормального рабочего времени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Предоставление выходных и отпусков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Социальное страхование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41" name="Нашивка 40"/>
          <p:cNvSpPr/>
          <p:nvPr/>
        </p:nvSpPr>
        <p:spPr>
          <a:xfrm>
            <a:off x="4092650" y="1200176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2" name="Нашивка 41"/>
          <p:cNvSpPr/>
          <p:nvPr/>
        </p:nvSpPr>
        <p:spPr>
          <a:xfrm>
            <a:off x="4096192" y="1756613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5" name="Нашивка 44"/>
          <p:cNvSpPr/>
          <p:nvPr/>
        </p:nvSpPr>
        <p:spPr>
          <a:xfrm>
            <a:off x="4078470" y="2270520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7" name="Нашивка 46"/>
          <p:cNvSpPr/>
          <p:nvPr/>
        </p:nvSpPr>
        <p:spPr>
          <a:xfrm>
            <a:off x="4103282" y="279505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1" name="Нашивка 50"/>
          <p:cNvSpPr/>
          <p:nvPr/>
        </p:nvSpPr>
        <p:spPr>
          <a:xfrm>
            <a:off x="4106825" y="386185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3" name="Нашивка 52"/>
          <p:cNvSpPr/>
          <p:nvPr/>
        </p:nvSpPr>
        <p:spPr>
          <a:xfrm>
            <a:off x="4099738" y="334440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Inet3018\Desktop\527470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/>
        </p:blipFill>
        <p:spPr bwMode="auto">
          <a:xfrm>
            <a:off x="7481039" y="2468157"/>
            <a:ext cx="3571136" cy="3571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1628</TotalTime>
  <Pages>0</Pages>
  <Words>190</Words>
  <Characters>0</Characters>
  <Application>Microsoft Office PowerPoint</Application>
  <DocSecurity>0</DocSecurity>
  <PresentationFormat>Произвольный</PresentationFormat>
  <Lines>0</Lines>
  <Paragraphs>40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Aptos</vt:lpstr>
      <vt:lpstr>Arial</vt:lpstr>
      <vt:lpstr>Golos Text</vt:lpstr>
      <vt:lpstr>Poppins</vt:lpstr>
      <vt:lpstr>Тема Office</vt:lpstr>
      <vt:lpstr>Презентация PowerPoint</vt:lpstr>
      <vt:lpstr>Презентация PowerPoint</vt:lpstr>
    </vt:vector>
  </TitlesOfParts>
  <Manager/>
  <Company/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Kristina Markaryan</dc:creator>
  <cp:keywords/>
  <dc:description/>
  <cp:lastModifiedBy>Попцева Анна Александровна</cp:lastModifiedBy>
  <cp:revision>159</cp:revision>
  <cp:lastPrinted>2025-12-19T11:36:46Z</cp:lastPrinted>
  <dcterms:created xsi:type="dcterms:W3CDTF">2025-06-03T13:01:55Z</dcterms:created>
  <dcterms:modified xsi:type="dcterms:W3CDTF">2025-12-19T11:37:00Z</dcterms:modified>
  <cp:category/>
  <dc:identifier/>
  <cp:contentStatus/>
  <dc:language/>
  <cp:version/>
</cp:coreProperties>
</file>