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84" r:id="rId2"/>
    <p:sldMasterId id="2147483996" r:id="rId3"/>
    <p:sldMasterId id="2147484008" r:id="rId4"/>
    <p:sldMasterId id="2147484020" r:id="rId5"/>
    <p:sldMasterId id="2147484032" r:id="rId6"/>
    <p:sldMasterId id="2147484056" r:id="rId7"/>
    <p:sldMasterId id="2147484068" r:id="rId8"/>
  </p:sldMasterIdLst>
  <p:notesMasterIdLst>
    <p:notesMasterId r:id="rId51"/>
  </p:notesMasterIdLst>
  <p:handoutMasterIdLst>
    <p:handoutMasterId r:id="rId52"/>
  </p:handoutMasterIdLst>
  <p:sldIdLst>
    <p:sldId id="571" r:id="rId9"/>
    <p:sldId id="644" r:id="rId10"/>
    <p:sldId id="574" r:id="rId11"/>
    <p:sldId id="470" r:id="rId12"/>
    <p:sldId id="615" r:id="rId13"/>
    <p:sldId id="634" r:id="rId14"/>
    <p:sldId id="640" r:id="rId15"/>
    <p:sldId id="635" r:id="rId16"/>
    <p:sldId id="636" r:id="rId17"/>
    <p:sldId id="633" r:id="rId18"/>
    <p:sldId id="653" r:id="rId19"/>
    <p:sldId id="627" r:id="rId20"/>
    <p:sldId id="628" r:id="rId21"/>
    <p:sldId id="655" r:id="rId22"/>
    <p:sldId id="646" r:id="rId23"/>
    <p:sldId id="647" r:id="rId24"/>
    <p:sldId id="648" r:id="rId25"/>
    <p:sldId id="649" r:id="rId26"/>
    <p:sldId id="650" r:id="rId27"/>
    <p:sldId id="651" r:id="rId28"/>
    <p:sldId id="652" r:id="rId29"/>
    <p:sldId id="541" r:id="rId30"/>
    <p:sldId id="542" r:id="rId31"/>
    <p:sldId id="577" r:id="rId32"/>
    <p:sldId id="639" r:id="rId33"/>
    <p:sldId id="568" r:id="rId34"/>
    <p:sldId id="566" r:id="rId35"/>
    <p:sldId id="565" r:id="rId36"/>
    <p:sldId id="567" r:id="rId37"/>
    <p:sldId id="618" r:id="rId38"/>
    <p:sldId id="629" r:id="rId39"/>
    <p:sldId id="536" r:id="rId40"/>
    <p:sldId id="537" r:id="rId41"/>
    <p:sldId id="585" r:id="rId42"/>
    <p:sldId id="454" r:id="rId43"/>
    <p:sldId id="641" r:id="rId44"/>
    <p:sldId id="525" r:id="rId45"/>
    <p:sldId id="643" r:id="rId46"/>
    <p:sldId id="474" r:id="rId47"/>
    <p:sldId id="626" r:id="rId48"/>
    <p:sldId id="616" r:id="rId49"/>
    <p:sldId id="516" r:id="rId50"/>
  </p:sldIdLst>
  <p:sldSz cx="9906000" cy="6858000" type="A4"/>
  <p:notesSz cx="6810375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1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02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653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04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75624" algn="l" defTabSz="91025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30751" algn="l" defTabSz="91025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85871" algn="l" defTabSz="91025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40997" algn="l" defTabSz="91025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5D7"/>
    <a:srgbClr val="97FFC6"/>
    <a:srgbClr val="749BCA"/>
    <a:srgbClr val="CDFFE4"/>
    <a:srgbClr val="D4CFB4"/>
    <a:srgbClr val="CAC4A2"/>
    <a:srgbClr val="CE7674"/>
    <a:srgbClr val="FBC293"/>
    <a:srgbClr val="F7FFCD"/>
    <a:srgbClr val="50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7140" autoAdjust="0"/>
  </p:normalViewPr>
  <p:slideViewPr>
    <p:cSldViewPr>
      <p:cViewPr>
        <p:scale>
          <a:sx n="120" d="100"/>
          <a:sy n="120" d="100"/>
        </p:scale>
        <p:origin x="-1152" y="1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1\Home\WORK\BO\&#1044;&#1086;&#1082;&#1091;&#1084;&#1077;&#1085;&#1090;&#1099;\&#1041;&#1070;&#1044;&#1046;&#1045;&#1058;%20&#1044;&#1051;&#1071;%20&#1043;&#1056;&#1040;&#1046;&#1044;&#1040;&#1053;\2%20-%20&#1056;&#1045;&#1064;&#1045;&#1053;&#1048;&#1045;%20&#1057;&#1086;&#1074;&#1077;&#1090;&#1072;%20&#1076;&#1077;&#1087;&#1091;&#1090;&#1072;&#1090;&#1086;&#1074;\&#1050;%20&#1056;&#1077;&#1096;-&#1102;%20&#1057;&#1086;&#1074;%20&#1076;&#1077;&#1087;.%20&#1054;%20&#1073;&#1102;&#1076;&#1078;&#1077;&#1090;&#1077;%20&#1075;&#1086;&#1088;&#1086;&#1076;&#1072;%20&#1053;.%20&#1085;&#1072;%202025-2027&#1075;&#1075;\&#1044;&#1072;&#1085;&#1085;&#1099;&#1077;%20&#1076;&#1083;&#1103;%20&#1089;&#1083;&#1072;&#1081;&#1076;&#1086;&#1074;\&#1087;&#1086;%20&#1088;&#1072;&#1079;&#1076;&#1077;&#1083;&#1072;&#1084;%202025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1\Home\WORK\BO\&#1044;&#1086;&#1082;&#1091;&#1084;&#1077;&#1085;&#1090;&#1099;\&#1041;&#1070;&#1044;&#1046;&#1045;&#1058;%20&#1044;&#1051;&#1071;%20&#1043;&#1056;&#1040;&#1046;&#1044;&#1040;&#1053;\2%20-%20&#1056;&#1045;&#1064;&#1045;&#1053;&#1048;&#1045;%20&#1057;&#1086;&#1074;&#1077;&#1090;&#1072;%20&#1076;&#1077;&#1087;&#1091;&#1090;&#1072;&#1090;&#1086;&#1074;\&#1050;%20&#1056;&#1077;&#1096;-&#1102;%20&#1057;&#1086;&#1074;%20&#1076;&#1077;&#1087;.%20&#1054;%20&#1073;&#1102;&#1076;&#1078;&#1077;&#1090;&#1077;%20&#1075;&#1086;&#1088;&#1086;&#1076;&#1072;%20&#1053;.%20&#1085;&#1072;%202026-2028&#1075;&#1075;\&#1076;&#1083;&#1103;%20&#1089;&#1083;&#1072;&#1081;&#1076;&#1086;&#1074;\&#1087;&#1086;%20&#1088;&#1072;&#1079;&#1076;&#1077;&#1083;&#1072;&#1084;%202026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1\Home\WORK\BO\&#1044;&#1086;&#1082;&#1091;&#1084;&#1077;&#1085;&#1090;&#1099;\&#1041;&#1070;&#1044;&#1046;&#1045;&#1058;%20&#1044;&#1051;&#1071;%20&#1043;&#1056;&#1040;&#1046;&#1044;&#1040;&#1053;\2%20-%20&#1056;&#1045;&#1064;&#1045;&#1053;&#1048;&#1045;%20&#1057;&#1086;&#1074;&#1077;&#1090;&#1072;%20&#1076;&#1077;&#1087;&#1091;&#1090;&#1072;&#1090;&#1086;&#1074;\&#1050;%20&#1056;&#1077;&#1096;-&#1102;%20&#1057;&#1086;&#1074;%20&#1076;&#1077;&#1087;.%20&#1054;%20&#1073;&#1102;&#1076;&#1078;&#1077;&#1090;&#1077;%20&#1075;&#1086;&#1088;&#1086;&#1076;&#1072;%20&#1053;.%20&#1085;&#1072;%202026-2028&#1075;&#1075;\&#1076;&#1083;&#1103;%20&#1089;&#1083;&#1072;&#1081;&#1076;&#1086;&#1074;\&#1087;&#1086;%20&#1088;&#1072;&#1079;&#1076;&#1077;&#1083;&#1072;&#1084;%202026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1\Home\WORK\BO\&#1044;&#1086;&#1082;&#1091;&#1084;&#1077;&#1085;&#1090;&#1099;\&#1041;&#1070;&#1044;&#1046;&#1045;&#1058;%20&#1044;&#1051;&#1071;%20&#1043;&#1056;&#1040;&#1046;&#1044;&#1040;&#1053;\2%20-%20&#1056;&#1045;&#1064;&#1045;&#1053;&#1048;&#1045;%20&#1057;&#1086;&#1074;&#1077;&#1090;&#1072;%20&#1076;&#1077;&#1087;&#1091;&#1090;&#1072;&#1090;&#1086;&#1074;\&#1050;%20&#1056;&#1077;&#1096;-&#1102;%20&#1057;&#1086;&#1074;%20&#1076;&#1077;&#1087;.%20&#1054;%20&#1073;&#1102;&#1076;&#1078;&#1077;&#1090;&#1077;%20&#1075;&#1086;&#1088;&#1086;&#1076;&#1072;%20&#1053;.%20&#1085;&#1072;%202026-2028&#1075;&#1075;\&#1076;&#1083;&#1103;%20&#1089;&#1083;&#1072;&#1081;&#1076;&#1086;&#1074;\&#1087;&#1086;%20&#1088;&#1072;&#1079;&#1076;&#1077;&#1083;&#1072;&#1084;%202026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Home\WORK\BO\&#1044;&#1086;&#1082;&#1091;&#1084;&#1077;&#1085;&#1090;&#1099;\&#1041;&#1070;&#1044;&#1046;&#1045;&#1058;%20&#1044;&#1051;&#1071;%20&#1043;&#1056;&#1040;&#1046;&#1044;&#1040;&#1053;\3%20-%20&#1048;&#1057;&#1055;&#1054;&#1051;&#1053;&#1045;&#1053;&#1048;&#1045;%20&#1073;&#1102;&#1076;&#1078;&#1077;&#1090;&#1072;\&#1048;&#1089;&#1087;&#1086;&#1083;&#1085;&#1077;&#1085;&#1080;&#1077;%20&#1073;&#1102;&#1076;&#1078;&#1077;&#1090;&#1072;%20&#1079;&#1072;%202025%20&#1075;&#1086;&#1076;\&#1090;&#1072;&#1073;&#1083;&#1080;&#1094;&#1099;\&#1087;&#1086;%20&#1088;&#1072;&#1079;&#1076;&#1077;&#1083;&#1072;&#1084;%20202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Home\WORK\BO\&#1044;&#1086;&#1082;&#1091;&#1084;&#1077;&#1085;&#1090;&#1099;\&#1041;&#1070;&#1044;&#1046;&#1045;&#1058;%20&#1044;&#1051;&#1071;%20&#1043;&#1056;&#1040;&#1046;&#1044;&#1040;&#1053;\3%20-%20&#1048;&#1057;&#1055;&#1054;&#1051;&#1053;&#1045;&#1053;&#1048;&#1045;%20&#1073;&#1102;&#1076;&#1078;&#1077;&#1090;&#1072;\&#1048;&#1089;&#1087;&#1086;&#1083;&#1085;&#1077;&#1085;&#1080;&#1077;%20&#1073;&#1102;&#1076;&#1078;&#1077;&#1090;&#1072;%20&#1079;&#1072;%202025%20&#1075;&#1086;&#1076;\&#1090;&#1072;&#1073;&#1083;&#1080;&#1094;&#1099;\&#1087;&#1086;%20&#1088;&#1072;&#1079;&#1076;&#1077;&#1083;&#1072;&#1084;%202025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\Home\WORK\BO\&#1044;&#1086;&#1082;&#1091;&#1084;&#1077;&#1085;&#1090;&#1099;\&#1041;&#1070;&#1044;&#1046;&#1045;&#1058;%20&#1044;&#1051;&#1071;%20&#1043;&#1056;&#1040;&#1046;&#1044;&#1040;&#1053;\3%20-%20&#1048;&#1057;&#1055;&#1054;&#1051;&#1053;&#1045;&#1053;&#1048;&#1045;%20&#1073;&#1102;&#1076;&#1078;&#1077;&#1090;&#1072;\&#1048;&#1089;&#1087;&#1086;&#1083;&#1085;&#1077;&#1085;&#1080;&#1077;%20&#1073;&#1102;&#1076;&#1078;&#1077;&#1090;&#1072;%20&#1079;&#1072;%202025%20&#1075;&#1086;&#1076;\&#1090;&#1072;&#1073;&#1083;&#1080;&#1094;&#1099;\&#1050;&#104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50786148295815"/>
          <c:y val="1.3535935620679828E-2"/>
          <c:w val="0.61567219315563126"/>
          <c:h val="0.6423545531977928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0.15311884028224407"/>
                  <c:y val="-0.18864389463972603"/>
                </c:manualLayout>
              </c:layout>
              <c:tx>
                <c:rich>
                  <a:bodyPr/>
                  <a:lstStyle/>
                  <a:p>
                    <a:r>
                      <a:rPr lang="en-US" sz="2100" b="1" cap="none" spc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1</a:t>
                    </a:r>
                    <a:r>
                      <a:rPr lang="ru-RU" sz="2100" b="1" cap="none" spc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3</a:t>
                    </a:r>
                    <a:r>
                      <a:rPr lang="en-US" sz="2100" b="1" cap="none" spc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 </a:t>
                    </a:r>
                    <a:r>
                      <a:rPr lang="ru-RU" sz="2100" b="1" cap="none" spc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760,0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727241476561389"/>
                  <c:y val="0.14737855214154949"/>
                </c:manualLayout>
              </c:layout>
              <c:tx>
                <c:rich>
                  <a:bodyPr/>
                  <a:lstStyle/>
                  <a:p>
                    <a:r>
                      <a:rPr lang="ru-RU" sz="2100" b="1" cap="none" spc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8</a:t>
                    </a:r>
                    <a:r>
                      <a:rPr lang="en-US" sz="2100" b="1" cap="none" spc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 </a:t>
                    </a:r>
                    <a:r>
                      <a:rPr lang="ru-RU" sz="2100" b="1" cap="none" spc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524,9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672948188249658E-2"/>
                  <c:y val="4.3040560852715707E-3"/>
                </c:manualLayout>
              </c:layout>
              <c:tx>
                <c:rich>
                  <a:bodyPr/>
                  <a:lstStyle/>
                  <a:p>
                    <a:r>
                      <a:rPr lang="ru-RU" sz="2100" b="1" cap="none" spc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a:t>187,3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00" b="1" cap="none" spc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Результат!$A$6:$A$8</c:f>
              <c:strCache>
                <c:ptCount val="3"/>
                <c:pt idx="0">
                  <c:v>Дорожное хозяйство (дорожные фонды)</c:v>
                </c:pt>
                <c:pt idx="1">
                  <c:v>Транспорт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Результат!$B$6:$B$8</c:f>
              <c:numCache>
                <c:formatCode>#,##0.0_ ;[Red]\-#,##0.0\ </c:formatCode>
                <c:ptCount val="3"/>
                <c:pt idx="0">
                  <c:v>13760</c:v>
                </c:pt>
                <c:pt idx="1">
                  <c:v>8524.9</c:v>
                </c:pt>
                <c:pt idx="2">
                  <c:v>187.29999999999998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</c:pieChart>
    </c:plotArea>
    <c:legend>
      <c:legendPos val="b"/>
      <c:layout>
        <c:manualLayout>
          <c:xMode val="edge"/>
          <c:yMode val="edge"/>
          <c:x val="0"/>
          <c:y val="0.75106850872778841"/>
          <c:w val="1"/>
          <c:h val="0.21942864191560416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56080489938757"/>
          <c:y val="4.7650501673849564E-2"/>
          <c:w val="0.72398972003499562"/>
          <c:h val="0.6368846060676492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bubble3D val="0"/>
            <c:spPr>
              <a:gradFill>
                <a:gsLst>
                  <a:gs pos="0">
                    <a:srgbClr val="5E9EFF"/>
                  </a:gs>
                  <a:gs pos="100000">
                    <a:srgbClr val="85C2FF"/>
                  </a:gs>
                  <a:gs pos="10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6.0926727909011373E-2"/>
                  <c:y val="-0.17058584830857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41338582677165"/>
                  <c:y val="0.11179340969476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9711942257217849"/>
                  <c:y val="0.10483845365123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378543307086615"/>
                  <c:y val="-5.8553660832805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00" b="1" cap="none" spc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Результат!$A$10:$A$13</c:f>
              <c:strCache>
                <c:ptCount val="4"/>
                <c:pt idx="0">
                  <c:v> Коммунальное хозяйство</c:v>
                </c:pt>
                <c:pt idx="1">
                  <c:v>Жилищное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Результат!$B$10:$B$13</c:f>
              <c:numCache>
                <c:formatCode>#,##0.0_ ;[Red]\-#,##0.0\ </c:formatCode>
                <c:ptCount val="4"/>
                <c:pt idx="0">
                  <c:v>2483.1</c:v>
                </c:pt>
                <c:pt idx="1">
                  <c:v>2349.3000000000002</c:v>
                </c:pt>
                <c:pt idx="2">
                  <c:v>2026</c:v>
                </c:pt>
                <c:pt idx="3">
                  <c:v>628.6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0"/>
      </c:pieChart>
    </c:plotArea>
    <c:legend>
      <c:legendPos val="b"/>
      <c:layout>
        <c:manualLayout>
          <c:xMode val="edge"/>
          <c:yMode val="edge"/>
          <c:x val="9.9473534558180227E-2"/>
          <c:y val="0.73750914176415794"/>
          <c:w val="0.80105293088363949"/>
          <c:h val="0.24741149300377255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82609065684884"/>
          <c:y val="4.4421027590440851E-2"/>
          <c:w val="0.63327168291458591"/>
          <c:h val="0.61855128128650128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bubble3D val="0"/>
            <c:spPr>
              <a:solidFill>
                <a:srgbClr val="CAC4A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4216601010415428"/>
                  <c:y val="-0.18705369594618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190034854682842E-2"/>
                  <c:y val="0.13922917354398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926861904375393"/>
                  <c:y val="5.328396597107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186794464543746E-2"/>
                  <c:y val="-7.3147660558418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636367075051437E-2"/>
                  <c:y val="3.4137519709743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cap="none" spc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Результат!$A$16:$A$20</c:f>
              <c:strCache>
                <c:ptCount val="5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 Дополнительное образование детей</c:v>
                </c:pt>
                <c:pt idx="3">
                  <c:v>Другие вопросы в области образования</c:v>
                </c:pt>
                <c:pt idx="4">
                  <c:v>Молодежная политика</c:v>
                </c:pt>
              </c:strCache>
            </c:strRef>
          </c:cat>
          <c:val>
            <c:numRef>
              <c:f>Результат!$B$16:$B$20</c:f>
              <c:numCache>
                <c:formatCode>#,##0.0_ ;[Red]\-#,##0.0\ </c:formatCode>
                <c:ptCount val="5"/>
                <c:pt idx="0">
                  <c:v>29571.5</c:v>
                </c:pt>
                <c:pt idx="1">
                  <c:v>16428.7</c:v>
                </c:pt>
                <c:pt idx="2">
                  <c:v>4603.8999999999996</c:v>
                </c:pt>
                <c:pt idx="3">
                  <c:v>1589.4</c:v>
                </c:pt>
                <c:pt idx="4">
                  <c:v>1122.9000000000001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</c:pieChart>
    </c:plotArea>
    <c:legend>
      <c:legendPos val="b"/>
      <c:layout>
        <c:manualLayout>
          <c:xMode val="edge"/>
          <c:yMode val="edge"/>
          <c:x val="2.0318436101980881E-2"/>
          <c:y val="0.69354431337446987"/>
          <c:w val="0.85678098130550218"/>
          <c:h val="0.29211448420039893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05353077549657"/>
          <c:y val="4.3097571744594103E-2"/>
          <c:w val="0.67675765993441805"/>
          <c:h val="0.60983008498197566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bubble3D val="0"/>
            <c:spPr>
              <a:solidFill>
                <a:srgbClr val="7CDEA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7240126151339841E-2"/>
                  <c:y val="-0.16799401207747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225464190981432"/>
                  <c:y val="4.281262974365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995822803316693"/>
                  <c:y val="0.14132012838575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688067837674135E-3"/>
                  <c:y val="7.9290663801939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00" b="1" cap="none" spc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Результат!$A$25:$A$29</c:f>
              <c:strCache>
                <c:ptCount val="5"/>
                <c:pt idx="0">
                  <c:v>Охрана семьи и детства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Другие вопросы в области социальной политики</c:v>
                </c:pt>
                <c:pt idx="4">
                  <c:v>Пенсионное обеспечение</c:v>
                </c:pt>
              </c:strCache>
            </c:strRef>
          </c:cat>
          <c:val>
            <c:numRef>
              <c:f>Результат!$B$25:$B$29</c:f>
              <c:numCache>
                <c:formatCode>#,##0.0_ ;[Red]\-#,##0.0\ </c:formatCode>
                <c:ptCount val="5"/>
                <c:pt idx="0">
                  <c:v>2505.4</c:v>
                </c:pt>
                <c:pt idx="1">
                  <c:v>2406.3000000000002</c:v>
                </c:pt>
                <c:pt idx="2">
                  <c:v>2308.6</c:v>
                </c:pt>
                <c:pt idx="3">
                  <c:v>127.5</c:v>
                </c:pt>
                <c:pt idx="4">
                  <c:v>123.1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</c:pieChart>
    </c:plotArea>
    <c:legend>
      <c:legendPos val="b"/>
      <c:layout>
        <c:manualLayout>
          <c:xMode val="edge"/>
          <c:yMode val="edge"/>
          <c:x val="0"/>
          <c:y val="0.68079134799431529"/>
          <c:w val="1"/>
          <c:h val="0.30355913545662905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83333333333333"/>
          <c:y val="3.0545018807434095E-2"/>
          <c:w val="0.73888888888888893"/>
          <c:h val="0.67020331074325079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explosion val="5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30763888888888891"/>
                  <c:y val="-0.23764423000618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Результат!$A$22:$A$23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Результат!$B$22:$B$23</c:f>
              <c:numCache>
                <c:formatCode>#,##0.0_ ;[Red]\-#,##0.0\ </c:formatCode>
                <c:ptCount val="2"/>
                <c:pt idx="0">
                  <c:v>2917.7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</c:pieChart>
    </c:plotArea>
    <c:legend>
      <c:legendPos val="b"/>
      <c:layout>
        <c:manualLayout>
          <c:xMode val="edge"/>
          <c:yMode val="edge"/>
          <c:x val="3.957283464566929E-2"/>
          <c:y val="0.77153808307013505"/>
          <c:w val="0.92085411198600176"/>
          <c:h val="0.1854101528401606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38888888888888"/>
          <c:y val="4.3052893814267544E-2"/>
          <c:w val="0.75555555555555554"/>
          <c:h val="0.66628399313656506"/>
        </c:manualLayout>
      </c:layout>
      <c:pie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749BCA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749999999999999"/>
                  <c:y val="-0.11541098057006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249999999999999"/>
                  <c:y val="9.243263094224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875000000000001"/>
                  <c:y val="-7.103300250589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Результат!$A$31:$A$33</c:f>
              <c:strCache>
                <c:ptCount val="3"/>
                <c:pt idx="0">
                  <c:v>Спорт высших достижений</c:v>
                </c:pt>
                <c:pt idx="1">
                  <c:v>Физическая культура</c:v>
                </c:pt>
                <c:pt idx="2">
                  <c:v>Массовый спорт</c:v>
                </c:pt>
              </c:strCache>
            </c:strRef>
          </c:cat>
          <c:val>
            <c:numRef>
              <c:f>Результат!$B$31:$B$33</c:f>
              <c:numCache>
                <c:formatCode>#,##0.0_ ;[Red]\-#,##0.0\ </c:formatCode>
                <c:ptCount val="3"/>
                <c:pt idx="0">
                  <c:v>2264.5</c:v>
                </c:pt>
                <c:pt idx="1">
                  <c:v>666.7</c:v>
                </c:pt>
                <c:pt idx="2">
                  <c:v>260.89999999999998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0"/>
      </c:pieChart>
    </c:plotArea>
    <c:legend>
      <c:legendPos val="b"/>
      <c:layout>
        <c:manualLayout>
          <c:xMode val="edge"/>
          <c:yMode val="edge"/>
          <c:x val="0.05"/>
          <c:y val="0.76463784116579625"/>
          <c:w val="0.9"/>
          <c:h val="0.22066471780913233"/>
        </c:manualLayout>
      </c:layout>
      <c:overlay val="0"/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2655415224704"/>
          <c:y val="3.7064562953413212E-2"/>
          <c:w val="0.47625992020863428"/>
          <c:h val="0.85577173591978983"/>
        </c:manualLayout>
      </c:layout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4"/>
          <c:dPt>
            <c:idx val="0"/>
            <c:bubble3D val="0"/>
            <c:spPr>
              <a:gradFill>
                <a:gsLst>
                  <a:gs pos="0">
                    <a:srgbClr val="DDEBCF"/>
                  </a:gs>
                  <a:gs pos="0">
                    <a:srgbClr val="9CB86E"/>
                  </a:gs>
                  <a:gs pos="0">
                    <a:srgbClr val="649E5E"/>
                  </a:gs>
                  <a:gs pos="85000">
                    <a:srgbClr val="156B13"/>
                  </a:gs>
                </a:gsLst>
                <a:lin ang="5400000" scaled="0"/>
              </a:gradFill>
              <a:ln w="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E7674"/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5F95D7"/>
              </a:solidFill>
              <a:ln w="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1017488654355306E-3"/>
                  <c:y val="1.6744761372302287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9,6</a:t>
                    </a:r>
                    <a:r>
                      <a:rPr lang="ru-RU" sz="1800" baseline="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</c:dLbl>
            <c:dLbl>
              <c:idx val="1"/>
              <c:layout>
                <c:manualLayout>
                  <c:x val="-2.3565226301402464E-2"/>
                  <c:y val="-0.20813077147855175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73</a:t>
                    </a:r>
                    <a:r>
                      <a:rPr lang="ru-RU" sz="1800" baseline="0" dirty="0" smtClean="0"/>
                      <a:t>,9%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</c:dLbl>
            <c:dLbl>
              <c:idx val="2"/>
              <c:layout>
                <c:manualLayout>
                  <c:x val="2.9800896192997708E-2"/>
                  <c:y val="7.8314722323629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16,5%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</c:dLbl>
            <c:txPr>
              <a:bodyPr wrap="square"/>
              <a:lstStyle/>
              <a:p>
                <a:pPr>
                  <a:defRPr sz="1800" b="1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; </c:separator>
            <c:showLeaderLines val="0"/>
          </c:dLbls>
          <c:val>
            <c:numRef>
              <c:f>Лист1!$B$4:$B$6</c:f>
              <c:numCache>
                <c:formatCode>#,##0.0</c:formatCode>
                <c:ptCount val="3"/>
                <c:pt idx="0">
                  <c:v>532</c:v>
                </c:pt>
                <c:pt idx="1">
                  <c:v>4103.1000000000004</c:v>
                </c:pt>
                <c:pt idx="2">
                  <c:v>915.7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07075-C8F0-4075-BFF6-D506EF4814D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7FA3C5-7D0C-4A0B-AA4A-F8EAD3B309B1}">
      <dgm:prSet phldrT="[Текст]"/>
      <dgm:spPr>
        <a:solidFill>
          <a:schemeClr val="accent3">
            <a:lumMod val="75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102 589,3 млн. рублей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265C4-BEAA-4848-A9C7-50771912261C}" type="parTrans" cxnId="{852FC04C-5519-401A-B0B5-674679CD34EB}">
      <dgm:prSet/>
      <dgm:spPr/>
      <dgm:t>
        <a:bodyPr/>
        <a:lstStyle/>
        <a:p>
          <a:endParaRPr lang="ru-RU"/>
        </a:p>
      </dgm:t>
    </dgm:pt>
    <dgm:pt modelId="{613013F2-7872-4CB5-8851-EBC710F6F53B}" type="sibTrans" cxnId="{852FC04C-5519-401A-B0B5-674679CD34EB}">
      <dgm:prSet/>
      <dgm:spPr/>
      <dgm:t>
        <a:bodyPr/>
        <a:lstStyle/>
        <a:p>
          <a:endParaRPr lang="ru-RU"/>
        </a:p>
      </dgm:t>
    </dgm:pt>
    <dgm:pt modelId="{2DF79156-F9DB-4E51-86EE-B93D4DF1FCF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4E59F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7 398,2 млн. рублей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BAA92-86BD-4B4D-A52C-570E6C17924D}" type="parTrans" cxnId="{0D50ECEF-6B0D-47DC-BD64-8D31DC60067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A519A77-2413-4C38-A632-56A2668B5306}" type="sibTrans" cxnId="{0D50ECEF-6B0D-47DC-BD64-8D31DC60067A}">
      <dgm:prSet/>
      <dgm:spPr/>
      <dgm:t>
        <a:bodyPr/>
        <a:lstStyle/>
        <a:p>
          <a:endParaRPr lang="ru-RU"/>
        </a:p>
      </dgm:t>
    </dgm:pt>
    <dgm:pt modelId="{3520C757-A944-46C6-B4EB-211247CD7EB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4E59F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–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50 541,3 млн. рублей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A1F86-4D11-4A58-BC32-81FB9EAD5770}" type="parTrans" cxnId="{C60D114F-8358-4A6B-830A-5EB414B4F2FF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8B8C96F-20DF-42C2-B993-24A390A12EEF}" type="sibTrans" cxnId="{C60D114F-8358-4A6B-830A-5EB414B4F2FF}">
      <dgm:prSet/>
      <dgm:spPr/>
      <dgm:t>
        <a:bodyPr/>
        <a:lstStyle/>
        <a:p>
          <a:endParaRPr lang="ru-RU"/>
        </a:p>
      </dgm:t>
    </dgm:pt>
    <dgm:pt modelId="{20075CF6-10B8-46C9-A589-CE1919C4C9F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4E59F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–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44 649,8 млн. рублей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85E71-0BAB-48AD-9FA3-ED21830A2749}" type="parTrans" cxnId="{DFE9742E-9270-4040-8110-4FCF9DC374C2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6E7CCBB-364A-49DC-A6AD-F6F66B334813}" type="sibTrans" cxnId="{DFE9742E-9270-4040-8110-4FCF9DC374C2}">
      <dgm:prSet/>
      <dgm:spPr/>
      <dgm:t>
        <a:bodyPr/>
        <a:lstStyle/>
        <a:p>
          <a:endParaRPr lang="ru-RU"/>
        </a:p>
      </dgm:t>
    </dgm:pt>
    <dgm:pt modelId="{43685562-5421-4874-AD12-903B2C332C8F}" type="pres">
      <dgm:prSet presAssocID="{BE007075-C8F0-4075-BFF6-D506EF4814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F46901-4ABF-44FB-9696-5C3BC6019DD6}" type="pres">
      <dgm:prSet presAssocID="{F37FA3C5-7D0C-4A0B-AA4A-F8EAD3B309B1}" presName="root" presStyleCnt="0"/>
      <dgm:spPr/>
      <dgm:t>
        <a:bodyPr/>
        <a:lstStyle/>
        <a:p>
          <a:endParaRPr lang="ru-RU"/>
        </a:p>
      </dgm:t>
    </dgm:pt>
    <dgm:pt modelId="{6BD04A34-BA66-4FAE-9EE7-E74137927A88}" type="pres">
      <dgm:prSet presAssocID="{F37FA3C5-7D0C-4A0B-AA4A-F8EAD3B309B1}" presName="rootComposite" presStyleCnt="0"/>
      <dgm:spPr/>
      <dgm:t>
        <a:bodyPr/>
        <a:lstStyle/>
        <a:p>
          <a:endParaRPr lang="ru-RU"/>
        </a:p>
      </dgm:t>
    </dgm:pt>
    <dgm:pt modelId="{92443505-60AB-4793-906D-1E6BA03466CA}" type="pres">
      <dgm:prSet presAssocID="{F37FA3C5-7D0C-4A0B-AA4A-F8EAD3B309B1}" presName="rootText" presStyleLbl="node1" presStyleIdx="0" presStyleCnt="1" custScaleX="192938" custScaleY="84034" custLinFactNeighborX="3397" custLinFactNeighborY="-631"/>
      <dgm:spPr/>
      <dgm:t>
        <a:bodyPr/>
        <a:lstStyle/>
        <a:p>
          <a:endParaRPr lang="ru-RU"/>
        </a:p>
      </dgm:t>
    </dgm:pt>
    <dgm:pt modelId="{82DB0136-5E0F-4987-B660-484544621769}" type="pres">
      <dgm:prSet presAssocID="{F37FA3C5-7D0C-4A0B-AA4A-F8EAD3B309B1}" presName="rootConnector" presStyleLbl="node1" presStyleIdx="0" presStyleCnt="1"/>
      <dgm:spPr/>
      <dgm:t>
        <a:bodyPr/>
        <a:lstStyle/>
        <a:p>
          <a:endParaRPr lang="ru-RU"/>
        </a:p>
      </dgm:t>
    </dgm:pt>
    <dgm:pt modelId="{8D0D32B4-A00B-47B3-9518-A1325FC8E9B6}" type="pres">
      <dgm:prSet presAssocID="{F37FA3C5-7D0C-4A0B-AA4A-F8EAD3B309B1}" presName="childShape" presStyleCnt="0"/>
      <dgm:spPr/>
      <dgm:t>
        <a:bodyPr/>
        <a:lstStyle/>
        <a:p>
          <a:endParaRPr lang="ru-RU"/>
        </a:p>
      </dgm:t>
    </dgm:pt>
    <dgm:pt modelId="{782C7F46-F441-495F-82C3-4010B87EA073}" type="pres">
      <dgm:prSet presAssocID="{34085E71-0BAB-48AD-9FA3-ED21830A2749}" presName="Name13" presStyleLbl="parChTrans1D2" presStyleIdx="0" presStyleCnt="3"/>
      <dgm:spPr/>
      <dgm:t>
        <a:bodyPr/>
        <a:lstStyle/>
        <a:p>
          <a:endParaRPr lang="ru-RU"/>
        </a:p>
      </dgm:t>
    </dgm:pt>
    <dgm:pt modelId="{115E3D63-FA01-4F39-9750-18E210976A1B}" type="pres">
      <dgm:prSet presAssocID="{20075CF6-10B8-46C9-A589-CE1919C4C9F6}" presName="childText" presStyleLbl="bgAcc1" presStyleIdx="0" presStyleCnt="3" custScaleX="212163" custLinFactNeighborX="0" custLinFactNeighborY="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8F77-D5DC-4F8E-B747-EA06BEC1F9C2}" type="pres">
      <dgm:prSet presAssocID="{DF5BAA92-86BD-4B4D-A52C-570E6C17924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D337B7D-6F38-460E-821F-B7250FFC6A2D}" type="pres">
      <dgm:prSet presAssocID="{2DF79156-F9DB-4E51-86EE-B93D4DF1FCF9}" presName="childText" presStyleLbl="bgAcc1" presStyleIdx="1" presStyleCnt="3" custScaleX="21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4ED96-FA38-4F15-83D6-7F99FFEEF6D0}" type="pres">
      <dgm:prSet presAssocID="{335A1F86-4D11-4A58-BC32-81FB9EAD5770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4759733-22FD-4E72-B718-2755D08C8B37}" type="pres">
      <dgm:prSet presAssocID="{3520C757-A944-46C6-B4EB-211247CD7EBA}" presName="childText" presStyleLbl="bgAcc1" presStyleIdx="2" presStyleCnt="3" custScaleX="219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A6A86-E1FC-4066-A7D2-6F97B224A568}" type="presOf" srcId="{DF5BAA92-86BD-4B4D-A52C-570E6C17924D}" destId="{688E8F77-D5DC-4F8E-B747-EA06BEC1F9C2}" srcOrd="0" destOrd="0" presId="urn:microsoft.com/office/officeart/2005/8/layout/hierarchy3"/>
    <dgm:cxn modelId="{81E0212C-034C-48E1-85F7-FCFFF11BAA8A}" type="presOf" srcId="{2DF79156-F9DB-4E51-86EE-B93D4DF1FCF9}" destId="{4D337B7D-6F38-460E-821F-B7250FFC6A2D}" srcOrd="0" destOrd="0" presId="urn:microsoft.com/office/officeart/2005/8/layout/hierarchy3"/>
    <dgm:cxn modelId="{6BD00689-EF96-4F02-ACBE-B162E9EF6835}" type="presOf" srcId="{3520C757-A944-46C6-B4EB-211247CD7EBA}" destId="{E4759733-22FD-4E72-B718-2755D08C8B37}" srcOrd="0" destOrd="0" presId="urn:microsoft.com/office/officeart/2005/8/layout/hierarchy3"/>
    <dgm:cxn modelId="{EF71115B-A9F0-4F84-A2BD-A5E8CA9A0073}" type="presOf" srcId="{F37FA3C5-7D0C-4A0B-AA4A-F8EAD3B309B1}" destId="{92443505-60AB-4793-906D-1E6BA03466CA}" srcOrd="0" destOrd="0" presId="urn:microsoft.com/office/officeart/2005/8/layout/hierarchy3"/>
    <dgm:cxn modelId="{0C5F8C37-35B3-463B-8FBB-9DEEC91519EF}" type="presOf" srcId="{BE007075-C8F0-4075-BFF6-D506EF4814D2}" destId="{43685562-5421-4874-AD12-903B2C332C8F}" srcOrd="0" destOrd="0" presId="urn:microsoft.com/office/officeart/2005/8/layout/hierarchy3"/>
    <dgm:cxn modelId="{C60D114F-8358-4A6B-830A-5EB414B4F2FF}" srcId="{F37FA3C5-7D0C-4A0B-AA4A-F8EAD3B309B1}" destId="{3520C757-A944-46C6-B4EB-211247CD7EBA}" srcOrd="2" destOrd="0" parTransId="{335A1F86-4D11-4A58-BC32-81FB9EAD5770}" sibTransId="{98B8C96F-20DF-42C2-B993-24A390A12EEF}"/>
    <dgm:cxn modelId="{852FC04C-5519-401A-B0B5-674679CD34EB}" srcId="{BE007075-C8F0-4075-BFF6-D506EF4814D2}" destId="{F37FA3C5-7D0C-4A0B-AA4A-F8EAD3B309B1}" srcOrd="0" destOrd="0" parTransId="{410265C4-BEAA-4848-A9C7-50771912261C}" sibTransId="{613013F2-7872-4CB5-8851-EBC710F6F53B}"/>
    <dgm:cxn modelId="{0D50ECEF-6B0D-47DC-BD64-8D31DC60067A}" srcId="{F37FA3C5-7D0C-4A0B-AA4A-F8EAD3B309B1}" destId="{2DF79156-F9DB-4E51-86EE-B93D4DF1FCF9}" srcOrd="1" destOrd="0" parTransId="{DF5BAA92-86BD-4B4D-A52C-570E6C17924D}" sibTransId="{8A519A77-2413-4C38-A632-56A2668B5306}"/>
    <dgm:cxn modelId="{72E8F445-7E2D-4EB5-94C6-5C076D21DA51}" type="presOf" srcId="{34085E71-0BAB-48AD-9FA3-ED21830A2749}" destId="{782C7F46-F441-495F-82C3-4010B87EA073}" srcOrd="0" destOrd="0" presId="urn:microsoft.com/office/officeart/2005/8/layout/hierarchy3"/>
    <dgm:cxn modelId="{7F722C76-A037-49B9-A067-ED24B4B2F3C4}" type="presOf" srcId="{F37FA3C5-7D0C-4A0B-AA4A-F8EAD3B309B1}" destId="{82DB0136-5E0F-4987-B660-484544621769}" srcOrd="1" destOrd="0" presId="urn:microsoft.com/office/officeart/2005/8/layout/hierarchy3"/>
    <dgm:cxn modelId="{99EFCD95-AF6B-4556-B293-D97E0870C90E}" type="presOf" srcId="{20075CF6-10B8-46C9-A589-CE1919C4C9F6}" destId="{115E3D63-FA01-4F39-9750-18E210976A1B}" srcOrd="0" destOrd="0" presId="urn:microsoft.com/office/officeart/2005/8/layout/hierarchy3"/>
    <dgm:cxn modelId="{FAACB26F-0D2B-4AFA-9C98-6B7E2F67ED63}" type="presOf" srcId="{335A1F86-4D11-4A58-BC32-81FB9EAD5770}" destId="{2534ED96-FA38-4F15-83D6-7F99FFEEF6D0}" srcOrd="0" destOrd="0" presId="urn:microsoft.com/office/officeart/2005/8/layout/hierarchy3"/>
    <dgm:cxn modelId="{DFE9742E-9270-4040-8110-4FCF9DC374C2}" srcId="{F37FA3C5-7D0C-4A0B-AA4A-F8EAD3B309B1}" destId="{20075CF6-10B8-46C9-A589-CE1919C4C9F6}" srcOrd="0" destOrd="0" parTransId="{34085E71-0BAB-48AD-9FA3-ED21830A2749}" sibTransId="{66E7CCBB-364A-49DC-A6AD-F6F66B334813}"/>
    <dgm:cxn modelId="{937602C1-2C49-44E4-A12A-DC085C017F2C}" type="presParOf" srcId="{43685562-5421-4874-AD12-903B2C332C8F}" destId="{59F46901-4ABF-44FB-9696-5C3BC6019DD6}" srcOrd="0" destOrd="0" presId="urn:microsoft.com/office/officeart/2005/8/layout/hierarchy3"/>
    <dgm:cxn modelId="{A625493E-97BF-4713-BCA6-1E25A9658B47}" type="presParOf" srcId="{59F46901-4ABF-44FB-9696-5C3BC6019DD6}" destId="{6BD04A34-BA66-4FAE-9EE7-E74137927A88}" srcOrd="0" destOrd="0" presId="urn:microsoft.com/office/officeart/2005/8/layout/hierarchy3"/>
    <dgm:cxn modelId="{C402D526-C969-429C-8366-F2BAE656B63D}" type="presParOf" srcId="{6BD04A34-BA66-4FAE-9EE7-E74137927A88}" destId="{92443505-60AB-4793-906D-1E6BA03466CA}" srcOrd="0" destOrd="0" presId="urn:microsoft.com/office/officeart/2005/8/layout/hierarchy3"/>
    <dgm:cxn modelId="{F7681839-824B-4108-84A0-275DA2897706}" type="presParOf" srcId="{6BD04A34-BA66-4FAE-9EE7-E74137927A88}" destId="{82DB0136-5E0F-4987-B660-484544621769}" srcOrd="1" destOrd="0" presId="urn:microsoft.com/office/officeart/2005/8/layout/hierarchy3"/>
    <dgm:cxn modelId="{2CEC8EB5-F8C4-44F8-927C-ADE9B347358C}" type="presParOf" srcId="{59F46901-4ABF-44FB-9696-5C3BC6019DD6}" destId="{8D0D32B4-A00B-47B3-9518-A1325FC8E9B6}" srcOrd="1" destOrd="0" presId="urn:microsoft.com/office/officeart/2005/8/layout/hierarchy3"/>
    <dgm:cxn modelId="{D011C815-DE89-4606-93D3-F0F9BF8D4910}" type="presParOf" srcId="{8D0D32B4-A00B-47B3-9518-A1325FC8E9B6}" destId="{782C7F46-F441-495F-82C3-4010B87EA073}" srcOrd="0" destOrd="0" presId="urn:microsoft.com/office/officeart/2005/8/layout/hierarchy3"/>
    <dgm:cxn modelId="{DAB79319-12EA-42B1-BC01-B0411374097E}" type="presParOf" srcId="{8D0D32B4-A00B-47B3-9518-A1325FC8E9B6}" destId="{115E3D63-FA01-4F39-9750-18E210976A1B}" srcOrd="1" destOrd="0" presId="urn:microsoft.com/office/officeart/2005/8/layout/hierarchy3"/>
    <dgm:cxn modelId="{9D6A5837-C23A-41AC-AE93-6BEC8F28750F}" type="presParOf" srcId="{8D0D32B4-A00B-47B3-9518-A1325FC8E9B6}" destId="{688E8F77-D5DC-4F8E-B747-EA06BEC1F9C2}" srcOrd="2" destOrd="0" presId="urn:microsoft.com/office/officeart/2005/8/layout/hierarchy3"/>
    <dgm:cxn modelId="{029AA5B4-0633-40A9-B149-6085986FFDF2}" type="presParOf" srcId="{8D0D32B4-A00B-47B3-9518-A1325FC8E9B6}" destId="{4D337B7D-6F38-460E-821F-B7250FFC6A2D}" srcOrd="3" destOrd="0" presId="urn:microsoft.com/office/officeart/2005/8/layout/hierarchy3"/>
    <dgm:cxn modelId="{701CAF10-16E6-4898-B8A3-02A1C42E1516}" type="presParOf" srcId="{8D0D32B4-A00B-47B3-9518-A1325FC8E9B6}" destId="{2534ED96-FA38-4F15-83D6-7F99FFEEF6D0}" srcOrd="4" destOrd="0" presId="urn:microsoft.com/office/officeart/2005/8/layout/hierarchy3"/>
    <dgm:cxn modelId="{6FCBDE11-8E02-4606-BEAB-914DB1B5D841}" type="presParOf" srcId="{8D0D32B4-A00B-47B3-9518-A1325FC8E9B6}" destId="{E4759733-22FD-4E72-B718-2755D08C8B3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C30A8E-B4BA-4836-9844-A17E8DE2D591}" type="doc">
      <dgm:prSet loTypeId="urn:microsoft.com/office/officeart/2005/8/layout/process2" loCatId="process" qsTypeId="urn:microsoft.com/office/officeart/2005/8/quickstyle/simple4" qsCatId="simple" csTypeId="urn:microsoft.com/office/officeart/2005/8/colors/colorful4" csCatId="colorful" phldr="1"/>
      <dgm:spPr/>
    </dgm:pt>
    <dgm:pt modelId="{1F64F20B-74B5-465A-8F1B-506068D07BAC}">
      <dgm:prSet phldrT="[Текст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lumMod val="75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«Молодежь и дети»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2 787,6 млн. рублей</a:t>
          </a:r>
          <a:endParaRPr lang="ru-RU" sz="1800" dirty="0"/>
        </a:p>
      </dgm:t>
    </dgm:pt>
    <dgm:pt modelId="{4D243EB9-2024-448B-BC44-B5D918AD5376}" type="parTrans" cxnId="{F18CF9AB-4C17-4E61-BD27-E229876A3239}">
      <dgm:prSet/>
      <dgm:spPr/>
      <dgm:t>
        <a:bodyPr/>
        <a:lstStyle/>
        <a:p>
          <a:endParaRPr lang="ru-RU"/>
        </a:p>
      </dgm:t>
    </dgm:pt>
    <dgm:pt modelId="{6BBFDE6B-E889-4D95-9C05-66E45D9759A3}" type="sibTrans" cxnId="{F18CF9AB-4C17-4E61-BD27-E229876A3239}">
      <dgm:prSet/>
      <dgm:spPr/>
      <dgm:t>
        <a:bodyPr/>
        <a:lstStyle/>
        <a:p>
          <a:endParaRPr lang="ru-RU"/>
        </a:p>
      </dgm:t>
    </dgm:pt>
    <dgm:pt modelId="{8E15153C-3B7F-4733-AE83-C1FC0CE0416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 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«Все лучшее детям»</a:t>
          </a:r>
          <a:endParaRPr lang="ru-RU" sz="1600" dirty="0"/>
        </a:p>
      </dgm:t>
    </dgm:pt>
    <dgm:pt modelId="{55B0887B-D6F5-4977-8862-143597102B02}" type="parTrans" cxnId="{41D38489-A136-4505-BE6F-CE4C7690FBE3}">
      <dgm:prSet/>
      <dgm:spPr/>
      <dgm:t>
        <a:bodyPr/>
        <a:lstStyle/>
        <a:p>
          <a:endParaRPr lang="ru-RU"/>
        </a:p>
      </dgm:t>
    </dgm:pt>
    <dgm:pt modelId="{C57BF9B9-6507-428A-B513-EAEEE28C157C}" type="sibTrans" cxnId="{41D38489-A136-4505-BE6F-CE4C7690FBE3}">
      <dgm:prSet/>
      <dgm:spPr/>
      <dgm:t>
        <a:bodyPr/>
        <a:lstStyle/>
        <a:p>
          <a:endParaRPr lang="ru-RU"/>
        </a:p>
      </dgm:t>
    </dgm:pt>
    <dgm:pt modelId="{E22E5332-5AE9-42D8-9704-3CAD0872241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«Педагоги и наставники» </a:t>
          </a:r>
          <a:endParaRPr lang="ru-RU" sz="1600" dirty="0"/>
        </a:p>
      </dgm:t>
    </dgm:pt>
    <dgm:pt modelId="{810FF260-84B9-45EF-BCF0-287EEC9A5AC1}" type="parTrans" cxnId="{DF97BED0-B5DA-4AD3-A59C-F517264D74EF}">
      <dgm:prSet/>
      <dgm:spPr/>
      <dgm:t>
        <a:bodyPr/>
        <a:lstStyle/>
        <a:p>
          <a:endParaRPr lang="ru-RU"/>
        </a:p>
      </dgm:t>
    </dgm:pt>
    <dgm:pt modelId="{A015ED31-3944-4839-BB6E-DEA852AA8E4B}" type="sibTrans" cxnId="{DF97BED0-B5DA-4AD3-A59C-F517264D74EF}">
      <dgm:prSet/>
      <dgm:spPr/>
      <dgm:t>
        <a:bodyPr/>
        <a:lstStyle/>
        <a:p>
          <a:endParaRPr lang="ru-RU"/>
        </a:p>
      </dgm:t>
    </dgm:pt>
    <dgm:pt modelId="{69CBEAE9-E963-43F0-B13B-B6348FBCBD6B}" type="pres">
      <dgm:prSet presAssocID="{96C30A8E-B4BA-4836-9844-A17E8DE2D591}" presName="linearFlow" presStyleCnt="0">
        <dgm:presLayoutVars>
          <dgm:resizeHandles val="exact"/>
        </dgm:presLayoutVars>
      </dgm:prSet>
      <dgm:spPr/>
    </dgm:pt>
    <dgm:pt modelId="{EC564656-B3EF-4E4D-8589-C661D15650AB}" type="pres">
      <dgm:prSet presAssocID="{1F64F20B-74B5-465A-8F1B-506068D07BAC}" presName="node" presStyleLbl="node1" presStyleIdx="0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721F3-A051-4733-BBE4-5FD4483198B0}" type="pres">
      <dgm:prSet presAssocID="{6BBFDE6B-E889-4D95-9C05-66E45D9759A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FB434E3-74C7-4CA1-8B9E-75A67781ED02}" type="pres">
      <dgm:prSet presAssocID="{6BBFDE6B-E889-4D95-9C05-66E45D9759A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BDC70E1-53E2-4D58-B41A-8E7607BE8553}" type="pres">
      <dgm:prSet presAssocID="{8E15153C-3B7F-4733-AE83-C1FC0CE0416C}" presName="node" presStyleLbl="node1" presStyleIdx="1" presStyleCnt="3" custScaleY="6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0252A-3060-4AE2-A20D-8636AD276681}" type="pres">
      <dgm:prSet presAssocID="{C57BF9B9-6507-428A-B513-EAEEE28C157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0069869-5454-4CD1-89F2-4FDE7BACFF88}" type="pres">
      <dgm:prSet presAssocID="{C57BF9B9-6507-428A-B513-EAEEE28C157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6F9BC4F-383E-4D9A-87CC-E7430DAE6E18}" type="pres">
      <dgm:prSet presAssocID="{E22E5332-5AE9-42D8-9704-3CAD08722418}" presName="node" presStyleLbl="node1" presStyleIdx="2" presStyleCnt="3" custScaleY="80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1D9FA9-576D-41B6-BA8E-3C3815AA4B49}" type="presOf" srcId="{1F64F20B-74B5-465A-8F1B-506068D07BAC}" destId="{EC564656-B3EF-4E4D-8589-C661D15650AB}" srcOrd="0" destOrd="0" presId="urn:microsoft.com/office/officeart/2005/8/layout/process2"/>
    <dgm:cxn modelId="{B05B26AF-D222-415C-BC24-ADD37BE86161}" type="presOf" srcId="{96C30A8E-B4BA-4836-9844-A17E8DE2D591}" destId="{69CBEAE9-E963-43F0-B13B-B6348FBCBD6B}" srcOrd="0" destOrd="0" presId="urn:microsoft.com/office/officeart/2005/8/layout/process2"/>
    <dgm:cxn modelId="{ABFB5650-9DE6-4A8D-AFFD-521405DF9884}" type="presOf" srcId="{6BBFDE6B-E889-4D95-9C05-66E45D9759A3}" destId="{267721F3-A051-4733-BBE4-5FD4483198B0}" srcOrd="0" destOrd="0" presId="urn:microsoft.com/office/officeart/2005/8/layout/process2"/>
    <dgm:cxn modelId="{DF97BED0-B5DA-4AD3-A59C-F517264D74EF}" srcId="{96C30A8E-B4BA-4836-9844-A17E8DE2D591}" destId="{E22E5332-5AE9-42D8-9704-3CAD08722418}" srcOrd="2" destOrd="0" parTransId="{810FF260-84B9-45EF-BCF0-287EEC9A5AC1}" sibTransId="{A015ED31-3944-4839-BB6E-DEA852AA8E4B}"/>
    <dgm:cxn modelId="{0C7A6C15-6DC7-4D2A-B2A3-340810F60722}" type="presOf" srcId="{C57BF9B9-6507-428A-B513-EAEEE28C157C}" destId="{ED60252A-3060-4AE2-A20D-8636AD276681}" srcOrd="0" destOrd="0" presId="urn:microsoft.com/office/officeart/2005/8/layout/process2"/>
    <dgm:cxn modelId="{F18CF9AB-4C17-4E61-BD27-E229876A3239}" srcId="{96C30A8E-B4BA-4836-9844-A17E8DE2D591}" destId="{1F64F20B-74B5-465A-8F1B-506068D07BAC}" srcOrd="0" destOrd="0" parTransId="{4D243EB9-2024-448B-BC44-B5D918AD5376}" sibTransId="{6BBFDE6B-E889-4D95-9C05-66E45D9759A3}"/>
    <dgm:cxn modelId="{41D38489-A136-4505-BE6F-CE4C7690FBE3}" srcId="{96C30A8E-B4BA-4836-9844-A17E8DE2D591}" destId="{8E15153C-3B7F-4733-AE83-C1FC0CE0416C}" srcOrd="1" destOrd="0" parTransId="{55B0887B-D6F5-4977-8862-143597102B02}" sibTransId="{C57BF9B9-6507-428A-B513-EAEEE28C157C}"/>
    <dgm:cxn modelId="{BECF541F-77FB-4111-A7A7-AC367EF31276}" type="presOf" srcId="{6BBFDE6B-E889-4D95-9C05-66E45D9759A3}" destId="{DFB434E3-74C7-4CA1-8B9E-75A67781ED02}" srcOrd="1" destOrd="0" presId="urn:microsoft.com/office/officeart/2005/8/layout/process2"/>
    <dgm:cxn modelId="{A97ABA6C-468F-4557-B4D7-499DB42FEC86}" type="presOf" srcId="{C57BF9B9-6507-428A-B513-EAEEE28C157C}" destId="{90069869-5454-4CD1-89F2-4FDE7BACFF88}" srcOrd="1" destOrd="0" presId="urn:microsoft.com/office/officeart/2005/8/layout/process2"/>
    <dgm:cxn modelId="{A1E043AD-64D5-4148-9E2C-7B238202ABE8}" type="presOf" srcId="{8E15153C-3B7F-4733-AE83-C1FC0CE0416C}" destId="{2BDC70E1-53E2-4D58-B41A-8E7607BE8553}" srcOrd="0" destOrd="0" presId="urn:microsoft.com/office/officeart/2005/8/layout/process2"/>
    <dgm:cxn modelId="{1636DC88-90F9-4F18-8683-D2C7FCA04345}" type="presOf" srcId="{E22E5332-5AE9-42D8-9704-3CAD08722418}" destId="{46F9BC4F-383E-4D9A-87CC-E7430DAE6E18}" srcOrd="0" destOrd="0" presId="urn:microsoft.com/office/officeart/2005/8/layout/process2"/>
    <dgm:cxn modelId="{B3137801-FCF5-49A9-9709-5D321C0DFEB1}" type="presParOf" srcId="{69CBEAE9-E963-43F0-B13B-B6348FBCBD6B}" destId="{EC564656-B3EF-4E4D-8589-C661D15650AB}" srcOrd="0" destOrd="0" presId="urn:microsoft.com/office/officeart/2005/8/layout/process2"/>
    <dgm:cxn modelId="{26149391-5364-4830-9913-842AFB545C0D}" type="presParOf" srcId="{69CBEAE9-E963-43F0-B13B-B6348FBCBD6B}" destId="{267721F3-A051-4733-BBE4-5FD4483198B0}" srcOrd="1" destOrd="0" presId="urn:microsoft.com/office/officeart/2005/8/layout/process2"/>
    <dgm:cxn modelId="{7F959BBF-0C67-414F-B63E-D4FFB9B2CE17}" type="presParOf" srcId="{267721F3-A051-4733-BBE4-5FD4483198B0}" destId="{DFB434E3-74C7-4CA1-8B9E-75A67781ED02}" srcOrd="0" destOrd="0" presId="urn:microsoft.com/office/officeart/2005/8/layout/process2"/>
    <dgm:cxn modelId="{7123462C-30EF-4149-9E92-005EF3FB9CCB}" type="presParOf" srcId="{69CBEAE9-E963-43F0-B13B-B6348FBCBD6B}" destId="{2BDC70E1-53E2-4D58-B41A-8E7607BE8553}" srcOrd="2" destOrd="0" presId="urn:microsoft.com/office/officeart/2005/8/layout/process2"/>
    <dgm:cxn modelId="{40CCFAB3-7D80-4800-B807-89D1ACBD3B02}" type="presParOf" srcId="{69CBEAE9-E963-43F0-B13B-B6348FBCBD6B}" destId="{ED60252A-3060-4AE2-A20D-8636AD276681}" srcOrd="3" destOrd="0" presId="urn:microsoft.com/office/officeart/2005/8/layout/process2"/>
    <dgm:cxn modelId="{6B9FA862-D3BE-4AB5-89D8-7B7B93179018}" type="presParOf" srcId="{ED60252A-3060-4AE2-A20D-8636AD276681}" destId="{90069869-5454-4CD1-89F2-4FDE7BACFF88}" srcOrd="0" destOrd="0" presId="urn:microsoft.com/office/officeart/2005/8/layout/process2"/>
    <dgm:cxn modelId="{B1095083-B7D0-42CC-B25D-CFADCB5AD2BA}" type="presParOf" srcId="{69CBEAE9-E963-43F0-B13B-B6348FBCBD6B}" destId="{46F9BC4F-383E-4D9A-87CC-E7430DAE6E1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6A0552-FAAC-46D0-9321-31868D820A76}" type="doc">
      <dgm:prSet loTypeId="urn:microsoft.com/office/officeart/2005/8/layout/hList7" loCatId="list" qsTypeId="urn:microsoft.com/office/officeart/2005/8/quickstyle/simple5" qsCatId="simple" csTypeId="urn:microsoft.com/office/officeart/2005/8/colors/colorful1" csCatId="colorful" phldr="1"/>
      <dgm:spPr/>
    </dgm:pt>
    <dgm:pt modelId="{80A8C08B-AC7B-4CC8-A5E4-DA3A717430E9}">
      <dgm:prSet phldrT="[Текст]" custT="1"/>
      <dgm:spPr>
        <a:solidFill>
          <a:srgbClr val="6BA56B"/>
        </a:solidFill>
      </dgm:spPr>
      <dgm:t>
        <a:bodyPr/>
        <a:lstStyle/>
        <a:p>
          <a:pPr algn="ctr"/>
          <a:endParaRPr lang="ru-RU" sz="3000" b="1" u="none" dirty="0">
            <a:solidFill>
              <a:schemeClr val="tx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4B618-E9DC-4098-8146-3E0655333689}" type="parTrans" cxnId="{BBB60826-E06D-4745-8E38-C4EBF9F558D1}">
      <dgm:prSet/>
      <dgm:spPr/>
      <dgm:t>
        <a:bodyPr/>
        <a:lstStyle/>
        <a:p>
          <a:endParaRPr lang="ru-RU"/>
        </a:p>
      </dgm:t>
    </dgm:pt>
    <dgm:pt modelId="{A24A92CD-71B4-4AE2-85F2-E0002EC763AE}" type="sibTrans" cxnId="{BBB60826-E06D-4745-8E38-C4EBF9F558D1}">
      <dgm:prSet/>
      <dgm:spPr/>
      <dgm:t>
        <a:bodyPr/>
        <a:lstStyle/>
        <a:p>
          <a:endParaRPr lang="ru-RU"/>
        </a:p>
      </dgm:t>
    </dgm:pt>
    <dgm:pt modelId="{FD355308-2C64-4DA4-979A-172F89DE1043}">
      <dgm:prSet phldrT="[Текст]" custT="1"/>
      <dgm:spPr>
        <a:gradFill rotWithShape="0">
          <a:gsLst>
            <a:gs pos="0">
              <a:srgbClr val="5E9EFF"/>
            </a:gs>
            <a:gs pos="100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endParaRPr lang="ru-RU" sz="3000" b="1" u="none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96C80-8D95-472D-A99F-0FC3EB0DE74D}" type="parTrans" cxnId="{B13FED99-9BB1-4C3E-BC0E-188DE83C3286}">
      <dgm:prSet/>
      <dgm:spPr/>
      <dgm:t>
        <a:bodyPr/>
        <a:lstStyle/>
        <a:p>
          <a:endParaRPr lang="ru-RU"/>
        </a:p>
      </dgm:t>
    </dgm:pt>
    <dgm:pt modelId="{5EF610F7-2816-40A6-A87F-F7AAA477C19C}" type="sibTrans" cxnId="{B13FED99-9BB1-4C3E-BC0E-188DE83C3286}">
      <dgm:prSet/>
      <dgm:spPr/>
      <dgm:t>
        <a:bodyPr/>
        <a:lstStyle/>
        <a:p>
          <a:endParaRPr lang="ru-RU"/>
        </a:p>
      </dgm:t>
    </dgm:pt>
    <dgm:pt modelId="{032E0CEF-994D-4BF9-AE90-66F2FACB621B}">
      <dgm:prSet phldrT="[Текст]" custT="1"/>
      <dgm:spPr>
        <a:solidFill>
          <a:srgbClr val="CE7674"/>
        </a:solidFill>
      </dgm:spPr>
      <dgm:t>
        <a:bodyPr/>
        <a:lstStyle/>
        <a:p>
          <a:endParaRPr lang="ru-RU" sz="3000" b="1" i="0" u="none" dirty="0">
            <a:solidFill>
              <a:schemeClr val="tx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2FC646-1982-4CBB-8175-FB7079B59D88}" type="sibTrans" cxnId="{07848CE6-03D1-46FC-A922-E735779F6660}">
      <dgm:prSet/>
      <dgm:spPr/>
      <dgm:t>
        <a:bodyPr/>
        <a:lstStyle/>
        <a:p>
          <a:endParaRPr lang="ru-RU"/>
        </a:p>
      </dgm:t>
    </dgm:pt>
    <dgm:pt modelId="{D5FACE3C-3214-40F0-8B82-1D7127ED6A77}" type="parTrans" cxnId="{07848CE6-03D1-46FC-A922-E735779F6660}">
      <dgm:prSet/>
      <dgm:spPr/>
      <dgm:t>
        <a:bodyPr/>
        <a:lstStyle/>
        <a:p>
          <a:endParaRPr lang="ru-RU"/>
        </a:p>
      </dgm:t>
    </dgm:pt>
    <dgm:pt modelId="{FF6B6931-04F1-4D17-98F2-2A1186E7DF00}" type="pres">
      <dgm:prSet presAssocID="{916A0552-FAAC-46D0-9321-31868D820A76}" presName="Name0" presStyleCnt="0">
        <dgm:presLayoutVars>
          <dgm:dir/>
          <dgm:resizeHandles val="exact"/>
        </dgm:presLayoutVars>
      </dgm:prSet>
      <dgm:spPr/>
    </dgm:pt>
    <dgm:pt modelId="{478D87B4-C271-4B1A-9740-1066A443E2CB}" type="pres">
      <dgm:prSet presAssocID="{916A0552-FAAC-46D0-9321-31868D820A76}" presName="fgShape" presStyleLbl="fgShp" presStyleIdx="0" presStyleCnt="1" custScaleX="70511" custScaleY="39401" custLinFactY="-31518" custLinFactNeighborX="-1375" custLinFactNeighborY="-10000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 w="15875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dkEdge"/>
      </dgm:spPr>
    </dgm:pt>
    <dgm:pt modelId="{A01431F1-1428-4535-8FE8-2A1E40E3CAD4}" type="pres">
      <dgm:prSet presAssocID="{916A0552-FAAC-46D0-9321-31868D820A76}" presName="linComp" presStyleCnt="0"/>
      <dgm:spPr/>
    </dgm:pt>
    <dgm:pt modelId="{A9347437-5534-422F-8381-0CC83624628A}" type="pres">
      <dgm:prSet presAssocID="{80A8C08B-AC7B-4CC8-A5E4-DA3A717430E9}" presName="compNode" presStyleCnt="0"/>
      <dgm:spPr/>
    </dgm:pt>
    <dgm:pt modelId="{7747DF85-64D0-4695-B181-40CC928DEBC3}" type="pres">
      <dgm:prSet presAssocID="{80A8C08B-AC7B-4CC8-A5E4-DA3A717430E9}" presName="bkgdShape" presStyleLbl="node1" presStyleIdx="0" presStyleCnt="3" custLinFactNeighborX="-1860" custLinFactNeighborY="4"/>
      <dgm:spPr/>
      <dgm:t>
        <a:bodyPr/>
        <a:lstStyle/>
        <a:p>
          <a:endParaRPr lang="ru-RU"/>
        </a:p>
      </dgm:t>
    </dgm:pt>
    <dgm:pt modelId="{C47807F4-7DB7-4603-95B1-1E0433855CF5}" type="pres">
      <dgm:prSet presAssocID="{80A8C08B-AC7B-4CC8-A5E4-DA3A717430E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6509D-E545-4843-AC36-5AA1DD112A80}" type="pres">
      <dgm:prSet presAssocID="{80A8C08B-AC7B-4CC8-A5E4-DA3A717430E9}" presName="invisiNode" presStyleLbl="node1" presStyleIdx="0" presStyleCnt="3"/>
      <dgm:spPr/>
    </dgm:pt>
    <dgm:pt modelId="{D3C6321F-7464-4E2F-9716-ACDFFF5CECA1}" type="pres">
      <dgm:prSet presAssocID="{80A8C08B-AC7B-4CC8-A5E4-DA3A717430E9}" presName="imagNode" presStyleLbl="fgImgPlace1" presStyleIdx="0" presStyleCnt="3" custScaleX="49519" custScaleY="16799"/>
      <dgm:spPr/>
    </dgm:pt>
    <dgm:pt modelId="{0C08F450-2AE8-4F59-A387-3AB008D7A3D7}" type="pres">
      <dgm:prSet presAssocID="{A24A92CD-71B4-4AE2-85F2-E0002EC763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1E8251-F729-4195-8F30-720E99A9C9FF}" type="pres">
      <dgm:prSet presAssocID="{032E0CEF-994D-4BF9-AE90-66F2FACB621B}" presName="compNode" presStyleCnt="0"/>
      <dgm:spPr/>
    </dgm:pt>
    <dgm:pt modelId="{454BB8F7-623F-492B-B85D-64A425DDFCC9}" type="pres">
      <dgm:prSet presAssocID="{032E0CEF-994D-4BF9-AE90-66F2FACB621B}" presName="bkgdShape" presStyleLbl="node1" presStyleIdx="1" presStyleCnt="3" custLinFactNeighborX="0" custLinFactNeighborY="-720"/>
      <dgm:spPr/>
      <dgm:t>
        <a:bodyPr/>
        <a:lstStyle/>
        <a:p>
          <a:endParaRPr lang="ru-RU"/>
        </a:p>
      </dgm:t>
    </dgm:pt>
    <dgm:pt modelId="{FBCB3EB6-C745-42C9-9A59-4879B62ED5F7}" type="pres">
      <dgm:prSet presAssocID="{032E0CEF-994D-4BF9-AE90-66F2FACB621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CE25E-9235-469D-B10C-80914CC755EE}" type="pres">
      <dgm:prSet presAssocID="{032E0CEF-994D-4BF9-AE90-66F2FACB621B}" presName="invisiNode" presStyleLbl="node1" presStyleIdx="1" presStyleCnt="3"/>
      <dgm:spPr/>
    </dgm:pt>
    <dgm:pt modelId="{047B5498-EB6D-4EF0-8573-82E0B81776F4}" type="pres">
      <dgm:prSet presAssocID="{032E0CEF-994D-4BF9-AE90-66F2FACB621B}" presName="imagNode" presStyleLbl="fgImgPlace1" presStyleIdx="1" presStyleCnt="3" custFlipVert="1" custScaleX="42848" custScaleY="6272"/>
      <dgm:spPr/>
    </dgm:pt>
    <dgm:pt modelId="{A48B79DC-BAB4-40F5-9085-C8162C879FDA}" type="pres">
      <dgm:prSet presAssocID="{732FC646-1982-4CBB-8175-FB7079B59D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EBFE7B-DD54-47E5-97A5-73487F52CACB}" type="pres">
      <dgm:prSet presAssocID="{FD355308-2C64-4DA4-979A-172F89DE1043}" presName="compNode" presStyleCnt="0"/>
      <dgm:spPr/>
    </dgm:pt>
    <dgm:pt modelId="{74A010A0-41D9-459B-9CCA-F4C6EF713AA0}" type="pres">
      <dgm:prSet presAssocID="{FD355308-2C64-4DA4-979A-172F89DE1043}" presName="bkgdShape" presStyleLbl="node1" presStyleIdx="2" presStyleCnt="3" custLinFactNeighborX="-237" custLinFactNeighborY="84"/>
      <dgm:spPr/>
      <dgm:t>
        <a:bodyPr/>
        <a:lstStyle/>
        <a:p>
          <a:endParaRPr lang="ru-RU"/>
        </a:p>
      </dgm:t>
    </dgm:pt>
    <dgm:pt modelId="{123EE20E-1F6A-4498-9ECF-BE586E9CDBCC}" type="pres">
      <dgm:prSet presAssocID="{FD355308-2C64-4DA4-979A-172F89DE104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39796-6073-4602-AB6C-7F5551BAF075}" type="pres">
      <dgm:prSet presAssocID="{FD355308-2C64-4DA4-979A-172F89DE1043}" presName="invisiNode" presStyleLbl="node1" presStyleIdx="2" presStyleCnt="3"/>
      <dgm:spPr/>
    </dgm:pt>
    <dgm:pt modelId="{54FDA214-36DE-4718-A575-4ED31EE239D9}" type="pres">
      <dgm:prSet presAssocID="{FD355308-2C64-4DA4-979A-172F89DE1043}" presName="imagNode" presStyleLbl="fgImgPlace1" presStyleIdx="2" presStyleCnt="3" custScaleX="22435" custScaleY="5525"/>
      <dgm:spPr/>
    </dgm:pt>
  </dgm:ptLst>
  <dgm:cxnLst>
    <dgm:cxn modelId="{780B2709-2AE8-4DEE-9D92-F9976E31D57E}" type="presOf" srcId="{032E0CEF-994D-4BF9-AE90-66F2FACB621B}" destId="{454BB8F7-623F-492B-B85D-64A425DDFCC9}" srcOrd="0" destOrd="0" presId="urn:microsoft.com/office/officeart/2005/8/layout/hList7"/>
    <dgm:cxn modelId="{30F0CB13-BAD0-44CE-8E51-B51ADA67B929}" type="presOf" srcId="{032E0CEF-994D-4BF9-AE90-66F2FACB621B}" destId="{FBCB3EB6-C745-42C9-9A59-4879B62ED5F7}" srcOrd="1" destOrd="0" presId="urn:microsoft.com/office/officeart/2005/8/layout/hList7"/>
    <dgm:cxn modelId="{B13FED99-9BB1-4C3E-BC0E-188DE83C3286}" srcId="{916A0552-FAAC-46D0-9321-31868D820A76}" destId="{FD355308-2C64-4DA4-979A-172F89DE1043}" srcOrd="2" destOrd="0" parTransId="{08496C80-8D95-472D-A99F-0FC3EB0DE74D}" sibTransId="{5EF610F7-2816-40A6-A87F-F7AAA477C19C}"/>
    <dgm:cxn modelId="{04869DB0-99A3-4074-B266-CF7295877AAE}" type="presOf" srcId="{A24A92CD-71B4-4AE2-85F2-E0002EC763AE}" destId="{0C08F450-2AE8-4F59-A387-3AB008D7A3D7}" srcOrd="0" destOrd="0" presId="urn:microsoft.com/office/officeart/2005/8/layout/hList7"/>
    <dgm:cxn modelId="{FC6C2BBC-CAE1-4A96-A7C1-F10F6E59A825}" type="presOf" srcId="{732FC646-1982-4CBB-8175-FB7079B59D88}" destId="{A48B79DC-BAB4-40F5-9085-C8162C879FDA}" srcOrd="0" destOrd="0" presId="urn:microsoft.com/office/officeart/2005/8/layout/hList7"/>
    <dgm:cxn modelId="{6940647B-1C4A-4AB7-B3E3-CAC7F697BEE3}" type="presOf" srcId="{80A8C08B-AC7B-4CC8-A5E4-DA3A717430E9}" destId="{C47807F4-7DB7-4603-95B1-1E0433855CF5}" srcOrd="1" destOrd="0" presId="urn:microsoft.com/office/officeart/2005/8/layout/hList7"/>
    <dgm:cxn modelId="{BBB60826-E06D-4745-8E38-C4EBF9F558D1}" srcId="{916A0552-FAAC-46D0-9321-31868D820A76}" destId="{80A8C08B-AC7B-4CC8-A5E4-DA3A717430E9}" srcOrd="0" destOrd="0" parTransId="{FF24B618-E9DC-4098-8146-3E0655333689}" sibTransId="{A24A92CD-71B4-4AE2-85F2-E0002EC763AE}"/>
    <dgm:cxn modelId="{4ADBEFDF-E00F-4830-8CCE-3DADF92EB206}" type="presOf" srcId="{FD355308-2C64-4DA4-979A-172F89DE1043}" destId="{74A010A0-41D9-459B-9CCA-F4C6EF713AA0}" srcOrd="0" destOrd="0" presId="urn:microsoft.com/office/officeart/2005/8/layout/hList7"/>
    <dgm:cxn modelId="{9E8A9331-8EC6-4166-AC81-ED790ACB4A14}" type="presOf" srcId="{FD355308-2C64-4DA4-979A-172F89DE1043}" destId="{123EE20E-1F6A-4498-9ECF-BE586E9CDBCC}" srcOrd="1" destOrd="0" presId="urn:microsoft.com/office/officeart/2005/8/layout/hList7"/>
    <dgm:cxn modelId="{07848CE6-03D1-46FC-A922-E735779F6660}" srcId="{916A0552-FAAC-46D0-9321-31868D820A76}" destId="{032E0CEF-994D-4BF9-AE90-66F2FACB621B}" srcOrd="1" destOrd="0" parTransId="{D5FACE3C-3214-40F0-8B82-1D7127ED6A77}" sibTransId="{732FC646-1982-4CBB-8175-FB7079B59D88}"/>
    <dgm:cxn modelId="{814EC6A5-3C0F-4AE6-813A-F56C90AE3616}" type="presOf" srcId="{916A0552-FAAC-46D0-9321-31868D820A76}" destId="{FF6B6931-04F1-4D17-98F2-2A1186E7DF00}" srcOrd="0" destOrd="0" presId="urn:microsoft.com/office/officeart/2005/8/layout/hList7"/>
    <dgm:cxn modelId="{724DB945-C138-4ECC-A058-FF94EEEB1F42}" type="presOf" srcId="{80A8C08B-AC7B-4CC8-A5E4-DA3A717430E9}" destId="{7747DF85-64D0-4695-B181-40CC928DEBC3}" srcOrd="0" destOrd="0" presId="urn:microsoft.com/office/officeart/2005/8/layout/hList7"/>
    <dgm:cxn modelId="{D07C08E3-FE83-42C9-B79B-3173AD39519A}" type="presParOf" srcId="{FF6B6931-04F1-4D17-98F2-2A1186E7DF00}" destId="{478D87B4-C271-4B1A-9740-1066A443E2CB}" srcOrd="0" destOrd="0" presId="urn:microsoft.com/office/officeart/2005/8/layout/hList7"/>
    <dgm:cxn modelId="{2EAADC17-8CA6-4869-876C-75C8D93CBD5A}" type="presParOf" srcId="{FF6B6931-04F1-4D17-98F2-2A1186E7DF00}" destId="{A01431F1-1428-4535-8FE8-2A1E40E3CAD4}" srcOrd="1" destOrd="0" presId="urn:microsoft.com/office/officeart/2005/8/layout/hList7"/>
    <dgm:cxn modelId="{7DD65338-166E-47A3-8D94-8984B0CBA70D}" type="presParOf" srcId="{A01431F1-1428-4535-8FE8-2A1E40E3CAD4}" destId="{A9347437-5534-422F-8381-0CC83624628A}" srcOrd="0" destOrd="0" presId="urn:microsoft.com/office/officeart/2005/8/layout/hList7"/>
    <dgm:cxn modelId="{23BEA08C-9D2C-4F74-8F4D-8AF831EF4E63}" type="presParOf" srcId="{A9347437-5534-422F-8381-0CC83624628A}" destId="{7747DF85-64D0-4695-B181-40CC928DEBC3}" srcOrd="0" destOrd="0" presId="urn:microsoft.com/office/officeart/2005/8/layout/hList7"/>
    <dgm:cxn modelId="{A4D999F2-7C2A-4D6A-8608-E10B3E55BF7F}" type="presParOf" srcId="{A9347437-5534-422F-8381-0CC83624628A}" destId="{C47807F4-7DB7-4603-95B1-1E0433855CF5}" srcOrd="1" destOrd="0" presId="urn:microsoft.com/office/officeart/2005/8/layout/hList7"/>
    <dgm:cxn modelId="{6E155CDF-28B2-41F9-AFEB-E84FDE2D5169}" type="presParOf" srcId="{A9347437-5534-422F-8381-0CC83624628A}" destId="{3CB6509D-E545-4843-AC36-5AA1DD112A80}" srcOrd="2" destOrd="0" presId="urn:microsoft.com/office/officeart/2005/8/layout/hList7"/>
    <dgm:cxn modelId="{A53253D1-5AEE-451B-958E-2541EDB88F53}" type="presParOf" srcId="{A9347437-5534-422F-8381-0CC83624628A}" destId="{D3C6321F-7464-4E2F-9716-ACDFFF5CECA1}" srcOrd="3" destOrd="0" presId="urn:microsoft.com/office/officeart/2005/8/layout/hList7"/>
    <dgm:cxn modelId="{F4005443-445C-476E-A2FC-C517195B0279}" type="presParOf" srcId="{A01431F1-1428-4535-8FE8-2A1E40E3CAD4}" destId="{0C08F450-2AE8-4F59-A387-3AB008D7A3D7}" srcOrd="1" destOrd="0" presId="urn:microsoft.com/office/officeart/2005/8/layout/hList7"/>
    <dgm:cxn modelId="{72E49986-0B82-4821-8E32-436A8367DA3C}" type="presParOf" srcId="{A01431F1-1428-4535-8FE8-2A1E40E3CAD4}" destId="{3C1E8251-F729-4195-8F30-720E99A9C9FF}" srcOrd="2" destOrd="0" presId="urn:microsoft.com/office/officeart/2005/8/layout/hList7"/>
    <dgm:cxn modelId="{1CC7EA72-3EB4-4138-A679-D9A06A619E05}" type="presParOf" srcId="{3C1E8251-F729-4195-8F30-720E99A9C9FF}" destId="{454BB8F7-623F-492B-B85D-64A425DDFCC9}" srcOrd="0" destOrd="0" presId="urn:microsoft.com/office/officeart/2005/8/layout/hList7"/>
    <dgm:cxn modelId="{C620DFF3-3485-4D1A-BDA4-0B4533148288}" type="presParOf" srcId="{3C1E8251-F729-4195-8F30-720E99A9C9FF}" destId="{FBCB3EB6-C745-42C9-9A59-4879B62ED5F7}" srcOrd="1" destOrd="0" presId="urn:microsoft.com/office/officeart/2005/8/layout/hList7"/>
    <dgm:cxn modelId="{0FA20623-0186-4668-BB63-499ED53CFFCE}" type="presParOf" srcId="{3C1E8251-F729-4195-8F30-720E99A9C9FF}" destId="{DADCE25E-9235-469D-B10C-80914CC755EE}" srcOrd="2" destOrd="0" presId="urn:microsoft.com/office/officeart/2005/8/layout/hList7"/>
    <dgm:cxn modelId="{659F9507-E261-4033-9C61-20651B3E7215}" type="presParOf" srcId="{3C1E8251-F729-4195-8F30-720E99A9C9FF}" destId="{047B5498-EB6D-4EF0-8573-82E0B81776F4}" srcOrd="3" destOrd="0" presId="urn:microsoft.com/office/officeart/2005/8/layout/hList7"/>
    <dgm:cxn modelId="{6176E1B5-6314-407B-81FB-76F004142109}" type="presParOf" srcId="{A01431F1-1428-4535-8FE8-2A1E40E3CAD4}" destId="{A48B79DC-BAB4-40F5-9085-C8162C879FDA}" srcOrd="3" destOrd="0" presId="urn:microsoft.com/office/officeart/2005/8/layout/hList7"/>
    <dgm:cxn modelId="{7A513B13-1773-4302-BD4B-7A233D10BE96}" type="presParOf" srcId="{A01431F1-1428-4535-8FE8-2A1E40E3CAD4}" destId="{71EBFE7B-DD54-47E5-97A5-73487F52CACB}" srcOrd="4" destOrd="0" presId="urn:microsoft.com/office/officeart/2005/8/layout/hList7"/>
    <dgm:cxn modelId="{0DE638A4-27A7-4774-985B-51A28C06E1F6}" type="presParOf" srcId="{71EBFE7B-DD54-47E5-97A5-73487F52CACB}" destId="{74A010A0-41D9-459B-9CCA-F4C6EF713AA0}" srcOrd="0" destOrd="0" presId="urn:microsoft.com/office/officeart/2005/8/layout/hList7"/>
    <dgm:cxn modelId="{01C4C850-D3A3-4415-8676-C3A750C7E046}" type="presParOf" srcId="{71EBFE7B-DD54-47E5-97A5-73487F52CACB}" destId="{123EE20E-1F6A-4498-9ECF-BE586E9CDBCC}" srcOrd="1" destOrd="0" presId="urn:microsoft.com/office/officeart/2005/8/layout/hList7"/>
    <dgm:cxn modelId="{9EEA1518-5873-4260-A95C-1F202E47DFE8}" type="presParOf" srcId="{71EBFE7B-DD54-47E5-97A5-73487F52CACB}" destId="{DA239796-6073-4602-AB6C-7F5551BAF075}" srcOrd="2" destOrd="0" presId="urn:microsoft.com/office/officeart/2005/8/layout/hList7"/>
    <dgm:cxn modelId="{0224B5E4-452C-427D-A631-B9D2B93E60FD}" type="presParOf" srcId="{71EBFE7B-DD54-47E5-97A5-73487F52CACB}" destId="{54FDA214-36DE-4718-A575-4ED31EE239D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F841B1-F397-47AB-88E5-F7C8F9D946F9}" type="doc">
      <dgm:prSet loTypeId="urn:microsoft.com/office/officeart/2005/8/layout/orgChart1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2A444E-1C52-499C-BEC1-27FE651CD1EE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слушания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A2B0C-B082-4984-8EED-D8689EEB6F12}" type="parTrans" cxnId="{CC324D30-30ED-472F-A1E6-4C6558389D5A}">
      <dgm:prSet/>
      <dgm:spPr/>
      <dgm:t>
        <a:bodyPr/>
        <a:lstStyle/>
        <a:p>
          <a:endParaRPr lang="ru-RU"/>
        </a:p>
      </dgm:t>
    </dgm:pt>
    <dgm:pt modelId="{9CD1C122-39F7-40BC-8314-821B49770F8A}" type="sibTrans" cxnId="{CC324D30-30ED-472F-A1E6-4C6558389D5A}">
      <dgm:prSet/>
      <dgm:spPr/>
      <dgm:t>
        <a:bodyPr/>
        <a:lstStyle/>
        <a:p>
          <a:endParaRPr lang="ru-RU"/>
        </a:p>
      </dgm:t>
    </dgm:pt>
    <dgm:pt modelId="{CB62D2AF-30EA-4072-A677-838A50E45D58}">
      <dgm:prSet phldrT="[Текст]" custT="1"/>
      <dgm:spPr/>
      <dgm:t>
        <a:bodyPr/>
        <a:lstStyle/>
        <a:p>
          <a:r>
            <a:rPr lang="ru-RU" altLang="ru-RU" sz="2000" b="1" u="sng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Публичные слушания </a:t>
          </a:r>
          <a:r>
            <a:rPr lang="ru-RU" altLang="ru-RU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– это форма реализации прав граждан на участие в процессе обсуждения проектов муниципальных правовых актов по вопросам местного значения</a:t>
          </a:r>
          <a:endParaRPr lang="ru-RU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A61F9B5-B2F7-4D4E-B8C4-F0E651ED0CEC}" type="parTrans" cxnId="{832C7E1E-E29D-408B-8E43-6340C0352CE6}">
      <dgm:prSet/>
      <dgm:spPr/>
      <dgm:t>
        <a:bodyPr/>
        <a:lstStyle/>
        <a:p>
          <a:endParaRPr lang="ru-RU"/>
        </a:p>
      </dgm:t>
    </dgm:pt>
    <dgm:pt modelId="{D3F58C9B-07DE-4EBC-8D79-4054F5543266}" type="sibTrans" cxnId="{832C7E1E-E29D-408B-8E43-6340C0352CE6}">
      <dgm:prSet/>
      <dgm:spPr/>
      <dgm:t>
        <a:bodyPr/>
        <a:lstStyle/>
        <a:p>
          <a:endParaRPr lang="ru-RU"/>
        </a:p>
      </dgm:t>
    </dgm:pt>
    <dgm:pt modelId="{94D2211D-2E97-4B6B-ADD9-86EBA16EE1F6}">
      <dgm:prSet phldrT="[Текст]" custT="1"/>
      <dgm:spPr/>
      <dgm:t>
        <a:bodyPr/>
        <a:lstStyle/>
        <a:p>
          <a:r>
            <a:rPr lang="ru-RU" altLang="ru-RU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Граждане могут принять личное участие в          обсуждении </a:t>
          </a:r>
          <a:r>
            <a:rPr lang="ru-RU" altLang="ru-RU" sz="2000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отчета    об исполнении бюджета города во время проведения публичных   слушаний</a:t>
          </a:r>
          <a:endParaRPr lang="ru-RU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48AEC45-7D22-4BC5-9F20-87B2285ACE8A}" type="parTrans" cxnId="{E69F142C-3DD5-42F1-9776-461A93B1BE16}">
      <dgm:prSet/>
      <dgm:spPr/>
      <dgm:t>
        <a:bodyPr/>
        <a:lstStyle/>
        <a:p>
          <a:endParaRPr lang="ru-RU"/>
        </a:p>
      </dgm:t>
    </dgm:pt>
    <dgm:pt modelId="{CAE60F55-6C04-4814-9CD3-09658F873E0C}" type="sibTrans" cxnId="{E69F142C-3DD5-42F1-9776-461A93B1BE16}">
      <dgm:prSet/>
      <dgm:spPr/>
      <dgm:t>
        <a:bodyPr/>
        <a:lstStyle/>
        <a:p>
          <a:endParaRPr lang="ru-RU"/>
        </a:p>
      </dgm:t>
    </dgm:pt>
    <dgm:pt modelId="{CD01DD52-A921-47EF-B9FA-1805C51C6879}">
      <dgm:prSet phldrT="[Текст]" custT="1"/>
      <dgm:spPr/>
      <dgm:t>
        <a:bodyPr/>
        <a:lstStyle/>
        <a:p>
          <a:r>
            <a:rPr lang="ru-RU" altLang="ru-RU" sz="1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Постановление мэрии города Новосибирска от                   26.03.2026  № </a:t>
          </a:r>
          <a:r>
            <a:rPr lang="en-US" altLang="ru-RU" sz="1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3115</a:t>
          </a:r>
          <a:r>
            <a:rPr lang="ru-RU" altLang="ru-RU" sz="1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                              </a:t>
          </a:r>
          <a:r>
            <a:rPr lang="ru-RU" altLang="ru-RU" sz="1800" b="1" i="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«О назначении публичных слушаний «Об исполнении бюджета города Новосибирска за 2025 год»                                        </a:t>
          </a:r>
          <a:r>
            <a:rPr lang="ru-RU" altLang="ru-RU" sz="1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размещено на официальном  сайте мэрии города Новосибирска</a:t>
          </a:r>
          <a:endParaRPr lang="ru-RU" sz="18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F6DF99-758C-4E36-95C7-FECCA77210A2}" type="parTrans" cxnId="{1D14307B-C27A-4CC0-B011-3246586EF8A5}">
      <dgm:prSet/>
      <dgm:spPr/>
      <dgm:t>
        <a:bodyPr/>
        <a:lstStyle/>
        <a:p>
          <a:endParaRPr lang="ru-RU"/>
        </a:p>
      </dgm:t>
    </dgm:pt>
    <dgm:pt modelId="{CA7E3789-DB8D-4DC1-B4E1-F550DD11B645}" type="sibTrans" cxnId="{1D14307B-C27A-4CC0-B011-3246586EF8A5}">
      <dgm:prSet/>
      <dgm:spPr/>
      <dgm:t>
        <a:bodyPr/>
        <a:lstStyle/>
        <a:p>
          <a:endParaRPr lang="ru-RU"/>
        </a:p>
      </dgm:t>
    </dgm:pt>
    <dgm:pt modelId="{44393D8C-EA32-4610-A66A-8B922CAB201C}" type="pres">
      <dgm:prSet presAssocID="{7CF841B1-F397-47AB-88E5-F7C8F9D946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1E005B-CD3D-4A91-85AF-38AC7345DF3A}" type="pres">
      <dgm:prSet presAssocID="{732A444E-1C52-499C-BEC1-27FE651CD1E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6D584CD-29AB-4BA6-A986-6CD0D6D196A7}" type="pres">
      <dgm:prSet presAssocID="{732A444E-1C52-499C-BEC1-27FE651CD1EE}" presName="rootComposite1" presStyleCnt="0"/>
      <dgm:spPr/>
      <dgm:t>
        <a:bodyPr/>
        <a:lstStyle/>
        <a:p>
          <a:endParaRPr lang="ru-RU"/>
        </a:p>
      </dgm:t>
    </dgm:pt>
    <dgm:pt modelId="{5E654B7D-1CE7-437A-86FA-B681E83F5F7B}" type="pres">
      <dgm:prSet presAssocID="{732A444E-1C52-499C-BEC1-27FE651CD1EE}" presName="rootText1" presStyleLbl="node0" presStyleIdx="0" presStyleCnt="1" custScaleX="382530" custScaleY="68211" custLinFactNeighborX="-8461" custLinFactNeighborY="-20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E43CD8-6C6D-4EFC-ABC3-7D03AE461A7B}" type="pres">
      <dgm:prSet presAssocID="{732A444E-1C52-499C-BEC1-27FE651CD1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C93DC5-18D8-4EB0-BFDB-A126036C68B5}" type="pres">
      <dgm:prSet presAssocID="{732A444E-1C52-499C-BEC1-27FE651CD1EE}" presName="hierChild2" presStyleCnt="0"/>
      <dgm:spPr/>
      <dgm:t>
        <a:bodyPr/>
        <a:lstStyle/>
        <a:p>
          <a:endParaRPr lang="ru-RU"/>
        </a:p>
      </dgm:t>
    </dgm:pt>
    <dgm:pt modelId="{19629786-9124-4B6D-A7AA-A4FB7D424ABE}" type="pres">
      <dgm:prSet presAssocID="{BA61F9B5-B2F7-4D4E-B8C4-F0E651ED0CE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FB395EB-EB4F-4542-9017-C87EA67024DC}" type="pres">
      <dgm:prSet presAssocID="{CB62D2AF-30EA-4072-A677-838A50E45D5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2383A7F-F2C6-4C4B-A9D5-7FE12F26409F}" type="pres">
      <dgm:prSet presAssocID="{CB62D2AF-30EA-4072-A677-838A50E45D58}" presName="rootComposite" presStyleCnt="0"/>
      <dgm:spPr/>
      <dgm:t>
        <a:bodyPr/>
        <a:lstStyle/>
        <a:p>
          <a:endParaRPr lang="ru-RU"/>
        </a:p>
      </dgm:t>
    </dgm:pt>
    <dgm:pt modelId="{1B68E949-E4EB-4FF5-957E-6B6E5D07ABAF}" type="pres">
      <dgm:prSet presAssocID="{CB62D2AF-30EA-4072-A677-838A50E45D58}" presName="rootText" presStyleLbl="node2" presStyleIdx="0" presStyleCnt="3" custScaleX="168542" custScaleY="274678" custLinFactNeighborX="9789" custLinFactNeighborY="-19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2D9F6-05E3-41B6-A751-F783B0F8FE36}" type="pres">
      <dgm:prSet presAssocID="{CB62D2AF-30EA-4072-A677-838A50E45D58}" presName="rootConnector" presStyleLbl="node2" presStyleIdx="0" presStyleCnt="3"/>
      <dgm:spPr/>
      <dgm:t>
        <a:bodyPr/>
        <a:lstStyle/>
        <a:p>
          <a:endParaRPr lang="ru-RU"/>
        </a:p>
      </dgm:t>
    </dgm:pt>
    <dgm:pt modelId="{0849C128-0FA0-4F70-ACBE-78C250447B5B}" type="pres">
      <dgm:prSet presAssocID="{CB62D2AF-30EA-4072-A677-838A50E45D58}" presName="hierChild4" presStyleCnt="0"/>
      <dgm:spPr/>
      <dgm:t>
        <a:bodyPr/>
        <a:lstStyle/>
        <a:p>
          <a:endParaRPr lang="ru-RU"/>
        </a:p>
      </dgm:t>
    </dgm:pt>
    <dgm:pt modelId="{4AE31BF7-86F5-43F7-8C97-E27C360D54BD}" type="pres">
      <dgm:prSet presAssocID="{CB62D2AF-30EA-4072-A677-838A50E45D58}" presName="hierChild5" presStyleCnt="0"/>
      <dgm:spPr/>
      <dgm:t>
        <a:bodyPr/>
        <a:lstStyle/>
        <a:p>
          <a:endParaRPr lang="ru-RU"/>
        </a:p>
      </dgm:t>
    </dgm:pt>
    <dgm:pt modelId="{2DD92C94-2DBC-472F-89DF-682AE597C721}" type="pres">
      <dgm:prSet presAssocID="{848AEC45-7D22-4BC5-9F20-87B2285ACE8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E2026E3-AAD8-4F14-A376-F2BD5A3BBE64}" type="pres">
      <dgm:prSet presAssocID="{94D2211D-2E97-4B6B-ADD9-86EBA16EE1F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52A81C9-BDEB-4103-96F1-0248E6259190}" type="pres">
      <dgm:prSet presAssocID="{94D2211D-2E97-4B6B-ADD9-86EBA16EE1F6}" presName="rootComposite" presStyleCnt="0"/>
      <dgm:spPr/>
      <dgm:t>
        <a:bodyPr/>
        <a:lstStyle/>
        <a:p>
          <a:endParaRPr lang="ru-RU"/>
        </a:p>
      </dgm:t>
    </dgm:pt>
    <dgm:pt modelId="{DE7909AA-8785-45BD-889E-6B9A0C75911B}" type="pres">
      <dgm:prSet presAssocID="{94D2211D-2E97-4B6B-ADD9-86EBA16EE1F6}" presName="rootText" presStyleLbl="node2" presStyleIdx="1" presStyleCnt="3" custScaleX="143852" custScaleY="271619" custLinFactNeighborX="-260" custLinFactNeighborY="-19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3CF5A-285C-45AA-9DEA-5E71A22472CF}" type="pres">
      <dgm:prSet presAssocID="{94D2211D-2E97-4B6B-ADD9-86EBA16EE1F6}" presName="rootConnector" presStyleLbl="node2" presStyleIdx="1" presStyleCnt="3"/>
      <dgm:spPr/>
      <dgm:t>
        <a:bodyPr/>
        <a:lstStyle/>
        <a:p>
          <a:endParaRPr lang="ru-RU"/>
        </a:p>
      </dgm:t>
    </dgm:pt>
    <dgm:pt modelId="{6F252E54-7F09-41F4-B8C4-D1AF2EAA3156}" type="pres">
      <dgm:prSet presAssocID="{94D2211D-2E97-4B6B-ADD9-86EBA16EE1F6}" presName="hierChild4" presStyleCnt="0"/>
      <dgm:spPr/>
      <dgm:t>
        <a:bodyPr/>
        <a:lstStyle/>
        <a:p>
          <a:endParaRPr lang="ru-RU"/>
        </a:p>
      </dgm:t>
    </dgm:pt>
    <dgm:pt modelId="{C5FF3839-7806-40DE-A70A-5DD1C12F7AC3}" type="pres">
      <dgm:prSet presAssocID="{94D2211D-2E97-4B6B-ADD9-86EBA16EE1F6}" presName="hierChild5" presStyleCnt="0"/>
      <dgm:spPr/>
      <dgm:t>
        <a:bodyPr/>
        <a:lstStyle/>
        <a:p>
          <a:endParaRPr lang="ru-RU"/>
        </a:p>
      </dgm:t>
    </dgm:pt>
    <dgm:pt modelId="{C0BD89D3-8CBC-423E-9E99-796FE10C1F45}" type="pres">
      <dgm:prSet presAssocID="{88F6DF99-758C-4E36-95C7-FECCA77210A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EC597BE-F1F5-4FBF-9689-412AA9978072}" type="pres">
      <dgm:prSet presAssocID="{CD01DD52-A921-47EF-B9FA-1805C51C687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302BA36-3781-4190-A97A-3AF3058BF457}" type="pres">
      <dgm:prSet presAssocID="{CD01DD52-A921-47EF-B9FA-1805C51C6879}" presName="rootComposite" presStyleCnt="0"/>
      <dgm:spPr/>
      <dgm:t>
        <a:bodyPr/>
        <a:lstStyle/>
        <a:p>
          <a:endParaRPr lang="ru-RU"/>
        </a:p>
      </dgm:t>
    </dgm:pt>
    <dgm:pt modelId="{B70538AB-01B2-48A5-873E-E2127A8E08B4}" type="pres">
      <dgm:prSet presAssocID="{CD01DD52-A921-47EF-B9FA-1805C51C6879}" presName="rootText" presStyleLbl="node2" presStyleIdx="2" presStyleCnt="3" custScaleX="184945" custScaleY="285594" custLinFactNeighborX="-9616" custLinFactNeighborY="-19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D44568-8026-44EC-BBB0-13038D7B9106}" type="pres">
      <dgm:prSet presAssocID="{CD01DD52-A921-47EF-B9FA-1805C51C6879}" presName="rootConnector" presStyleLbl="node2" presStyleIdx="2" presStyleCnt="3"/>
      <dgm:spPr/>
      <dgm:t>
        <a:bodyPr/>
        <a:lstStyle/>
        <a:p>
          <a:endParaRPr lang="ru-RU"/>
        </a:p>
      </dgm:t>
    </dgm:pt>
    <dgm:pt modelId="{8F515A34-D2F6-4F59-AD6A-40E90B35E521}" type="pres">
      <dgm:prSet presAssocID="{CD01DD52-A921-47EF-B9FA-1805C51C6879}" presName="hierChild4" presStyleCnt="0"/>
      <dgm:spPr/>
      <dgm:t>
        <a:bodyPr/>
        <a:lstStyle/>
        <a:p>
          <a:endParaRPr lang="ru-RU"/>
        </a:p>
      </dgm:t>
    </dgm:pt>
    <dgm:pt modelId="{CD122C89-5E05-4065-A266-71067666C434}" type="pres">
      <dgm:prSet presAssocID="{CD01DD52-A921-47EF-B9FA-1805C51C6879}" presName="hierChild5" presStyleCnt="0"/>
      <dgm:spPr/>
      <dgm:t>
        <a:bodyPr/>
        <a:lstStyle/>
        <a:p>
          <a:endParaRPr lang="ru-RU"/>
        </a:p>
      </dgm:t>
    </dgm:pt>
    <dgm:pt modelId="{87E82F40-14D0-4F17-9F6A-FD6BC0F84E98}" type="pres">
      <dgm:prSet presAssocID="{732A444E-1C52-499C-BEC1-27FE651CD1EE}" presName="hierChild3" presStyleCnt="0"/>
      <dgm:spPr/>
      <dgm:t>
        <a:bodyPr/>
        <a:lstStyle/>
        <a:p>
          <a:endParaRPr lang="ru-RU"/>
        </a:p>
      </dgm:t>
    </dgm:pt>
  </dgm:ptLst>
  <dgm:cxnLst>
    <dgm:cxn modelId="{08248D0B-2756-438F-8203-33FC96C55B8D}" type="presOf" srcId="{848AEC45-7D22-4BC5-9F20-87B2285ACE8A}" destId="{2DD92C94-2DBC-472F-89DF-682AE597C721}" srcOrd="0" destOrd="0" presId="urn:microsoft.com/office/officeart/2005/8/layout/orgChart1"/>
    <dgm:cxn modelId="{E5D433D7-D771-45F6-9323-D1A918C4D6BE}" type="presOf" srcId="{CB62D2AF-30EA-4072-A677-838A50E45D58}" destId="{A0E2D9F6-05E3-41B6-A751-F783B0F8FE36}" srcOrd="1" destOrd="0" presId="urn:microsoft.com/office/officeart/2005/8/layout/orgChart1"/>
    <dgm:cxn modelId="{E69F142C-3DD5-42F1-9776-461A93B1BE16}" srcId="{732A444E-1C52-499C-BEC1-27FE651CD1EE}" destId="{94D2211D-2E97-4B6B-ADD9-86EBA16EE1F6}" srcOrd="1" destOrd="0" parTransId="{848AEC45-7D22-4BC5-9F20-87B2285ACE8A}" sibTransId="{CAE60F55-6C04-4814-9CD3-09658F873E0C}"/>
    <dgm:cxn modelId="{6E863EC9-092B-4DD2-91EA-F7FA60900F59}" type="presOf" srcId="{94D2211D-2E97-4B6B-ADD9-86EBA16EE1F6}" destId="{C6A3CF5A-285C-45AA-9DEA-5E71A22472CF}" srcOrd="1" destOrd="0" presId="urn:microsoft.com/office/officeart/2005/8/layout/orgChart1"/>
    <dgm:cxn modelId="{8BF394EB-C931-4985-BC09-190DD55763A2}" type="presOf" srcId="{7CF841B1-F397-47AB-88E5-F7C8F9D946F9}" destId="{44393D8C-EA32-4610-A66A-8B922CAB201C}" srcOrd="0" destOrd="0" presId="urn:microsoft.com/office/officeart/2005/8/layout/orgChart1"/>
    <dgm:cxn modelId="{1D14307B-C27A-4CC0-B011-3246586EF8A5}" srcId="{732A444E-1C52-499C-BEC1-27FE651CD1EE}" destId="{CD01DD52-A921-47EF-B9FA-1805C51C6879}" srcOrd="2" destOrd="0" parTransId="{88F6DF99-758C-4E36-95C7-FECCA77210A2}" sibTransId="{CA7E3789-DB8D-4DC1-B4E1-F550DD11B645}"/>
    <dgm:cxn modelId="{17619B9A-EF21-4F05-B6C5-78A11805FCB0}" type="presOf" srcId="{732A444E-1C52-499C-BEC1-27FE651CD1EE}" destId="{5E654B7D-1CE7-437A-86FA-B681E83F5F7B}" srcOrd="0" destOrd="0" presId="urn:microsoft.com/office/officeart/2005/8/layout/orgChart1"/>
    <dgm:cxn modelId="{CC324D30-30ED-472F-A1E6-4C6558389D5A}" srcId="{7CF841B1-F397-47AB-88E5-F7C8F9D946F9}" destId="{732A444E-1C52-499C-BEC1-27FE651CD1EE}" srcOrd="0" destOrd="0" parTransId="{170A2B0C-B082-4984-8EED-D8689EEB6F12}" sibTransId="{9CD1C122-39F7-40BC-8314-821B49770F8A}"/>
    <dgm:cxn modelId="{F6204AA5-D177-4D0A-A629-3D66DE9F25D6}" type="presOf" srcId="{CD01DD52-A921-47EF-B9FA-1805C51C6879}" destId="{B70538AB-01B2-48A5-873E-E2127A8E08B4}" srcOrd="0" destOrd="0" presId="urn:microsoft.com/office/officeart/2005/8/layout/orgChart1"/>
    <dgm:cxn modelId="{832C7E1E-E29D-408B-8E43-6340C0352CE6}" srcId="{732A444E-1C52-499C-BEC1-27FE651CD1EE}" destId="{CB62D2AF-30EA-4072-A677-838A50E45D58}" srcOrd="0" destOrd="0" parTransId="{BA61F9B5-B2F7-4D4E-B8C4-F0E651ED0CEC}" sibTransId="{D3F58C9B-07DE-4EBC-8D79-4054F5543266}"/>
    <dgm:cxn modelId="{0A9B88BE-463A-492D-8A87-14675930E79C}" type="presOf" srcId="{CD01DD52-A921-47EF-B9FA-1805C51C6879}" destId="{BDD44568-8026-44EC-BBB0-13038D7B9106}" srcOrd="1" destOrd="0" presId="urn:microsoft.com/office/officeart/2005/8/layout/orgChart1"/>
    <dgm:cxn modelId="{A72265CB-2826-42AD-8D98-B0495AE67943}" type="presOf" srcId="{732A444E-1C52-499C-BEC1-27FE651CD1EE}" destId="{AAE43CD8-6C6D-4EFC-ABC3-7D03AE461A7B}" srcOrd="1" destOrd="0" presId="urn:microsoft.com/office/officeart/2005/8/layout/orgChart1"/>
    <dgm:cxn modelId="{917FAC34-B090-4264-9BC9-274B50BE4975}" type="presOf" srcId="{CB62D2AF-30EA-4072-A677-838A50E45D58}" destId="{1B68E949-E4EB-4FF5-957E-6B6E5D07ABAF}" srcOrd="0" destOrd="0" presId="urn:microsoft.com/office/officeart/2005/8/layout/orgChart1"/>
    <dgm:cxn modelId="{6EC582D8-C758-40F3-B9AB-5166BF25CA2C}" type="presOf" srcId="{BA61F9B5-B2F7-4D4E-B8C4-F0E651ED0CEC}" destId="{19629786-9124-4B6D-A7AA-A4FB7D424ABE}" srcOrd="0" destOrd="0" presId="urn:microsoft.com/office/officeart/2005/8/layout/orgChart1"/>
    <dgm:cxn modelId="{73EB8B42-DEA0-4160-998E-FF0E3AF5898D}" type="presOf" srcId="{94D2211D-2E97-4B6B-ADD9-86EBA16EE1F6}" destId="{DE7909AA-8785-45BD-889E-6B9A0C75911B}" srcOrd="0" destOrd="0" presId="urn:microsoft.com/office/officeart/2005/8/layout/orgChart1"/>
    <dgm:cxn modelId="{14631E8A-E695-4560-AE8B-9815CFA4D04D}" type="presOf" srcId="{88F6DF99-758C-4E36-95C7-FECCA77210A2}" destId="{C0BD89D3-8CBC-423E-9E99-796FE10C1F45}" srcOrd="0" destOrd="0" presId="urn:microsoft.com/office/officeart/2005/8/layout/orgChart1"/>
    <dgm:cxn modelId="{2A9FD43A-2CE1-4B75-A331-681D1D679B06}" type="presParOf" srcId="{44393D8C-EA32-4610-A66A-8B922CAB201C}" destId="{441E005B-CD3D-4A91-85AF-38AC7345DF3A}" srcOrd="0" destOrd="0" presId="urn:microsoft.com/office/officeart/2005/8/layout/orgChart1"/>
    <dgm:cxn modelId="{D0DDE6FD-D9D7-423B-80C6-DB45A7B4B4DA}" type="presParOf" srcId="{441E005B-CD3D-4A91-85AF-38AC7345DF3A}" destId="{26D584CD-29AB-4BA6-A986-6CD0D6D196A7}" srcOrd="0" destOrd="0" presId="urn:microsoft.com/office/officeart/2005/8/layout/orgChart1"/>
    <dgm:cxn modelId="{70CF26F5-21C0-44C8-97FB-50B48501CC11}" type="presParOf" srcId="{26D584CD-29AB-4BA6-A986-6CD0D6D196A7}" destId="{5E654B7D-1CE7-437A-86FA-B681E83F5F7B}" srcOrd="0" destOrd="0" presId="urn:microsoft.com/office/officeart/2005/8/layout/orgChart1"/>
    <dgm:cxn modelId="{7F7D50EA-8219-4273-8B32-66099B2AE278}" type="presParOf" srcId="{26D584CD-29AB-4BA6-A986-6CD0D6D196A7}" destId="{AAE43CD8-6C6D-4EFC-ABC3-7D03AE461A7B}" srcOrd="1" destOrd="0" presId="urn:microsoft.com/office/officeart/2005/8/layout/orgChart1"/>
    <dgm:cxn modelId="{1A304923-C8DA-47FB-8F9E-9B3E6DD936F5}" type="presParOf" srcId="{441E005B-CD3D-4A91-85AF-38AC7345DF3A}" destId="{8EC93DC5-18D8-4EB0-BFDB-A126036C68B5}" srcOrd="1" destOrd="0" presId="urn:microsoft.com/office/officeart/2005/8/layout/orgChart1"/>
    <dgm:cxn modelId="{AD32485C-6EFD-4E27-AE93-442D0D03250C}" type="presParOf" srcId="{8EC93DC5-18D8-4EB0-BFDB-A126036C68B5}" destId="{19629786-9124-4B6D-A7AA-A4FB7D424ABE}" srcOrd="0" destOrd="0" presId="urn:microsoft.com/office/officeart/2005/8/layout/orgChart1"/>
    <dgm:cxn modelId="{E3A181DF-335E-4555-B6D5-8ECD905BBF80}" type="presParOf" srcId="{8EC93DC5-18D8-4EB0-BFDB-A126036C68B5}" destId="{0FB395EB-EB4F-4542-9017-C87EA67024DC}" srcOrd="1" destOrd="0" presId="urn:microsoft.com/office/officeart/2005/8/layout/orgChart1"/>
    <dgm:cxn modelId="{CCF40C54-8707-47D5-AB2F-47C753BF047B}" type="presParOf" srcId="{0FB395EB-EB4F-4542-9017-C87EA67024DC}" destId="{B2383A7F-F2C6-4C4B-A9D5-7FE12F26409F}" srcOrd="0" destOrd="0" presId="urn:microsoft.com/office/officeart/2005/8/layout/orgChart1"/>
    <dgm:cxn modelId="{93C05E67-4187-47EE-870C-C4FF633EB731}" type="presParOf" srcId="{B2383A7F-F2C6-4C4B-A9D5-7FE12F26409F}" destId="{1B68E949-E4EB-4FF5-957E-6B6E5D07ABAF}" srcOrd="0" destOrd="0" presId="urn:microsoft.com/office/officeart/2005/8/layout/orgChart1"/>
    <dgm:cxn modelId="{A1B75488-AC53-45C1-8C20-F1B0F151486D}" type="presParOf" srcId="{B2383A7F-F2C6-4C4B-A9D5-7FE12F26409F}" destId="{A0E2D9F6-05E3-41B6-A751-F783B0F8FE36}" srcOrd="1" destOrd="0" presId="urn:microsoft.com/office/officeart/2005/8/layout/orgChart1"/>
    <dgm:cxn modelId="{A491EBB1-6BAC-43AA-9DA0-24067B5BB4AE}" type="presParOf" srcId="{0FB395EB-EB4F-4542-9017-C87EA67024DC}" destId="{0849C128-0FA0-4F70-ACBE-78C250447B5B}" srcOrd="1" destOrd="0" presId="urn:microsoft.com/office/officeart/2005/8/layout/orgChart1"/>
    <dgm:cxn modelId="{97B55A3B-E324-49A1-A5E0-B4EBE92E02F6}" type="presParOf" srcId="{0FB395EB-EB4F-4542-9017-C87EA67024DC}" destId="{4AE31BF7-86F5-43F7-8C97-E27C360D54BD}" srcOrd="2" destOrd="0" presId="urn:microsoft.com/office/officeart/2005/8/layout/orgChart1"/>
    <dgm:cxn modelId="{CF1B6D84-8F02-4902-B95A-A83370DC47BD}" type="presParOf" srcId="{8EC93DC5-18D8-4EB0-BFDB-A126036C68B5}" destId="{2DD92C94-2DBC-472F-89DF-682AE597C721}" srcOrd="2" destOrd="0" presId="urn:microsoft.com/office/officeart/2005/8/layout/orgChart1"/>
    <dgm:cxn modelId="{9C659606-DFCB-4ED2-BE7A-2E8640548863}" type="presParOf" srcId="{8EC93DC5-18D8-4EB0-BFDB-A126036C68B5}" destId="{4E2026E3-AAD8-4F14-A376-F2BD5A3BBE64}" srcOrd="3" destOrd="0" presId="urn:microsoft.com/office/officeart/2005/8/layout/orgChart1"/>
    <dgm:cxn modelId="{7CEB2F04-FEB0-4101-8E6E-648AA3AA2835}" type="presParOf" srcId="{4E2026E3-AAD8-4F14-A376-F2BD5A3BBE64}" destId="{A52A81C9-BDEB-4103-96F1-0248E6259190}" srcOrd="0" destOrd="0" presId="urn:microsoft.com/office/officeart/2005/8/layout/orgChart1"/>
    <dgm:cxn modelId="{FF03CEB7-724B-4ECD-8DD8-2F8CB11E73B3}" type="presParOf" srcId="{A52A81C9-BDEB-4103-96F1-0248E6259190}" destId="{DE7909AA-8785-45BD-889E-6B9A0C75911B}" srcOrd="0" destOrd="0" presId="urn:microsoft.com/office/officeart/2005/8/layout/orgChart1"/>
    <dgm:cxn modelId="{A0D71C52-9641-4B49-99F5-EAC2E23A48EA}" type="presParOf" srcId="{A52A81C9-BDEB-4103-96F1-0248E6259190}" destId="{C6A3CF5A-285C-45AA-9DEA-5E71A22472CF}" srcOrd="1" destOrd="0" presId="urn:microsoft.com/office/officeart/2005/8/layout/orgChart1"/>
    <dgm:cxn modelId="{1DC6DF2E-A90E-45C6-99F0-38896E95C3D2}" type="presParOf" srcId="{4E2026E3-AAD8-4F14-A376-F2BD5A3BBE64}" destId="{6F252E54-7F09-41F4-B8C4-D1AF2EAA3156}" srcOrd="1" destOrd="0" presId="urn:microsoft.com/office/officeart/2005/8/layout/orgChart1"/>
    <dgm:cxn modelId="{821E7024-D171-4F3A-BB26-2B2D060C0CD6}" type="presParOf" srcId="{4E2026E3-AAD8-4F14-A376-F2BD5A3BBE64}" destId="{C5FF3839-7806-40DE-A70A-5DD1C12F7AC3}" srcOrd="2" destOrd="0" presId="urn:microsoft.com/office/officeart/2005/8/layout/orgChart1"/>
    <dgm:cxn modelId="{8CFD45A5-358A-4779-83AA-9A2CD0D63198}" type="presParOf" srcId="{8EC93DC5-18D8-4EB0-BFDB-A126036C68B5}" destId="{C0BD89D3-8CBC-423E-9E99-796FE10C1F45}" srcOrd="4" destOrd="0" presId="urn:microsoft.com/office/officeart/2005/8/layout/orgChart1"/>
    <dgm:cxn modelId="{B611DFB9-81A9-4D84-8D17-9973F0F2D17A}" type="presParOf" srcId="{8EC93DC5-18D8-4EB0-BFDB-A126036C68B5}" destId="{DEC597BE-F1F5-4FBF-9689-412AA9978072}" srcOrd="5" destOrd="0" presId="urn:microsoft.com/office/officeart/2005/8/layout/orgChart1"/>
    <dgm:cxn modelId="{D540FB59-B3EA-4889-B56F-A20048E59693}" type="presParOf" srcId="{DEC597BE-F1F5-4FBF-9689-412AA9978072}" destId="{5302BA36-3781-4190-A97A-3AF3058BF457}" srcOrd="0" destOrd="0" presId="urn:microsoft.com/office/officeart/2005/8/layout/orgChart1"/>
    <dgm:cxn modelId="{4E5A9D58-9348-4979-A265-DAA2A16C1602}" type="presParOf" srcId="{5302BA36-3781-4190-A97A-3AF3058BF457}" destId="{B70538AB-01B2-48A5-873E-E2127A8E08B4}" srcOrd="0" destOrd="0" presId="urn:microsoft.com/office/officeart/2005/8/layout/orgChart1"/>
    <dgm:cxn modelId="{9A99E0ED-F96C-4D27-9D43-145767B0B0C7}" type="presParOf" srcId="{5302BA36-3781-4190-A97A-3AF3058BF457}" destId="{BDD44568-8026-44EC-BBB0-13038D7B9106}" srcOrd="1" destOrd="0" presId="urn:microsoft.com/office/officeart/2005/8/layout/orgChart1"/>
    <dgm:cxn modelId="{EFA8F76F-1BBA-44C4-940C-61B5FED3F29D}" type="presParOf" srcId="{DEC597BE-F1F5-4FBF-9689-412AA9978072}" destId="{8F515A34-D2F6-4F59-AD6A-40E90B35E521}" srcOrd="1" destOrd="0" presId="urn:microsoft.com/office/officeart/2005/8/layout/orgChart1"/>
    <dgm:cxn modelId="{6113985A-E8E2-475D-90EE-DE5595C0C435}" type="presParOf" srcId="{DEC597BE-F1F5-4FBF-9689-412AA9978072}" destId="{CD122C89-5E05-4065-A266-71067666C434}" srcOrd="2" destOrd="0" presId="urn:microsoft.com/office/officeart/2005/8/layout/orgChart1"/>
    <dgm:cxn modelId="{EAA22622-4B85-489B-97A6-670394E199D9}" type="presParOf" srcId="{441E005B-CD3D-4A91-85AF-38AC7345DF3A}" destId="{87E82F40-14D0-4F17-9F6A-FD6BC0F84E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977E7-CF8B-404E-B225-BD44D48F1AB6}" type="doc">
      <dgm:prSet loTypeId="urn:microsoft.com/office/officeart/2005/8/layout/hierarchy3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84C6E7A-7809-4EBE-9516-6933B2B4BA8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расходы – 5 819,1 млн. рублей</a:t>
          </a:r>
          <a:endParaRPr lang="ru-RU" sz="1200" dirty="0"/>
        </a:p>
      </dgm:t>
    </dgm:pt>
    <dgm:pt modelId="{75530A0A-588F-4AC6-9527-A33C32EA41B2}" type="parTrans" cxnId="{90C2EBA4-3507-4294-9209-94E61078DF9C}">
      <dgm:prSet/>
      <dgm:spPr/>
      <dgm:t>
        <a:bodyPr/>
        <a:lstStyle/>
        <a:p>
          <a:endParaRPr lang="ru-RU"/>
        </a:p>
      </dgm:t>
    </dgm:pt>
    <dgm:pt modelId="{7ADF272D-C704-4872-9774-E8F3B54CC817}" type="sibTrans" cxnId="{90C2EBA4-3507-4294-9209-94E61078DF9C}">
      <dgm:prSet/>
      <dgm:spPr/>
      <dgm:t>
        <a:bodyPr/>
        <a:lstStyle/>
        <a:p>
          <a:endParaRPr lang="ru-RU"/>
        </a:p>
      </dgm:t>
    </dgm:pt>
    <dgm:pt modelId="{E4E4B7D3-F398-4A78-A0E7-98DCFB5F0A1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 – 510,4 млн. рублей   </a:t>
          </a:r>
          <a:endParaRPr lang="ru-RU" sz="1200" dirty="0"/>
        </a:p>
      </dgm:t>
    </dgm:pt>
    <dgm:pt modelId="{BE4CD66A-6597-4C7F-B7A3-15DFA41663E9}" type="parTrans" cxnId="{B35E8200-99D6-4D2C-B455-7B1331B02F73}">
      <dgm:prSet/>
      <dgm:spPr/>
      <dgm:t>
        <a:bodyPr/>
        <a:lstStyle/>
        <a:p>
          <a:endParaRPr lang="ru-RU"/>
        </a:p>
      </dgm:t>
    </dgm:pt>
    <dgm:pt modelId="{47F24B04-216D-4143-BADA-A0449A3368AE}" type="sibTrans" cxnId="{B35E8200-99D6-4D2C-B455-7B1331B02F73}">
      <dgm:prSet/>
      <dgm:spPr/>
      <dgm:t>
        <a:bodyPr/>
        <a:lstStyle/>
        <a:p>
          <a:endParaRPr lang="ru-RU"/>
        </a:p>
      </dgm:t>
    </dgm:pt>
    <dgm:pt modelId="{4D946999-1072-4A5C-8C44-9420A7017155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104 082,6 млн. рублей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0F242-E3E6-47FB-B4FB-4C65CDC642A4}" type="sibTrans" cxnId="{2FF7AD37-66F5-419D-B6F4-19FBD91BE565}">
      <dgm:prSet/>
      <dgm:spPr/>
      <dgm:t>
        <a:bodyPr/>
        <a:lstStyle/>
        <a:p>
          <a:endParaRPr lang="ru-RU"/>
        </a:p>
      </dgm:t>
    </dgm:pt>
    <dgm:pt modelId="{B9993E89-06D5-48F8-91EA-2EB8E789E3F0}" type="parTrans" cxnId="{2FF7AD37-66F5-419D-B6F4-19FBD91BE565}">
      <dgm:prSet/>
      <dgm:spPr/>
      <dgm:t>
        <a:bodyPr/>
        <a:lstStyle/>
        <a:p>
          <a:endParaRPr lang="ru-RU"/>
        </a:p>
      </dgm:t>
    </dgm:pt>
    <dgm:pt modelId="{091072F2-BF9C-4768-BD8B-D579B17B01D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 – 22 472,2 млн.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D81A9-72FB-4619-B9A5-A19D164A9F22}" type="parTrans" cxnId="{7445EA58-67F0-4A82-A7E7-5259FBC528D8}">
      <dgm:prSet/>
      <dgm:spPr/>
      <dgm:t>
        <a:bodyPr/>
        <a:lstStyle/>
        <a:p>
          <a:endParaRPr lang="ru-RU"/>
        </a:p>
      </dgm:t>
    </dgm:pt>
    <dgm:pt modelId="{34231F56-831A-4F6B-BAF9-FB351A31FBB2}" type="sibTrans" cxnId="{7445EA58-67F0-4A82-A7E7-5259FBC528D8}">
      <dgm:prSet/>
      <dgm:spPr/>
      <dgm:t>
        <a:bodyPr/>
        <a:lstStyle/>
        <a:p>
          <a:endParaRPr lang="ru-RU"/>
        </a:p>
      </dgm:t>
    </dgm:pt>
    <dgm:pt modelId="{D300EFC8-E7C8-4236-B842-444445BB105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 – 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7 487,0 млн. рублей</a:t>
          </a:r>
          <a:endParaRPr lang="ru-RU" sz="1200" dirty="0"/>
        </a:p>
      </dgm:t>
    </dgm:pt>
    <dgm:pt modelId="{56120BC2-C147-4DD0-BEF9-7C0B03F2DB42}" type="parTrans" cxnId="{9F549E7C-F63B-4474-9E05-B0869C236ACC}">
      <dgm:prSet/>
      <dgm:spPr/>
      <dgm:t>
        <a:bodyPr/>
        <a:lstStyle/>
        <a:p>
          <a:endParaRPr lang="ru-RU"/>
        </a:p>
      </dgm:t>
    </dgm:pt>
    <dgm:pt modelId="{5B2FE0EB-62DA-44F2-8819-5274A6E64986}" type="sibTrans" cxnId="{9F549E7C-F63B-4474-9E05-B0869C236ACC}">
      <dgm:prSet/>
      <dgm:spPr/>
      <dgm:t>
        <a:bodyPr/>
        <a:lstStyle/>
        <a:p>
          <a:endParaRPr lang="ru-RU"/>
        </a:p>
      </dgm:t>
    </dgm:pt>
    <dgm:pt modelId="{76508F08-43B1-4945-89D5-BCB6B6D6AD5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– 58,1 млн. рублей</a:t>
          </a:r>
          <a:endParaRPr lang="ru-RU" sz="1200" dirty="0"/>
        </a:p>
      </dgm:t>
    </dgm:pt>
    <dgm:pt modelId="{4FE26B8C-8DDB-46AD-91CB-845E89F16D68}" type="parTrans" cxnId="{AA7C901B-61DA-4DF8-8C96-11970A2F5B2A}">
      <dgm:prSet/>
      <dgm:spPr/>
      <dgm:t>
        <a:bodyPr/>
        <a:lstStyle/>
        <a:p>
          <a:endParaRPr lang="ru-RU"/>
        </a:p>
      </dgm:t>
    </dgm:pt>
    <dgm:pt modelId="{8A9AEF86-C56B-4D62-BAE4-1A32CA8C02D1}" type="sibTrans" cxnId="{AA7C901B-61DA-4DF8-8C96-11970A2F5B2A}">
      <dgm:prSet/>
      <dgm:spPr/>
      <dgm:t>
        <a:bodyPr/>
        <a:lstStyle/>
        <a:p>
          <a:endParaRPr lang="ru-RU"/>
        </a:p>
      </dgm:t>
    </dgm:pt>
    <dgm:pt modelId="{B93E4C42-A87D-4B3A-8A98-570AD2F4BB0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– 53 316,4 млн. рублей</a:t>
          </a:r>
          <a:endParaRPr lang="ru-RU" sz="1200" dirty="0"/>
        </a:p>
      </dgm:t>
    </dgm:pt>
    <dgm:pt modelId="{1A6E13F7-2AE3-41E8-9F36-35DC2ED46FD4}" type="parTrans" cxnId="{85DCE953-23EB-4378-8B24-10248E97B91E}">
      <dgm:prSet/>
      <dgm:spPr/>
      <dgm:t>
        <a:bodyPr/>
        <a:lstStyle/>
        <a:p>
          <a:endParaRPr lang="ru-RU"/>
        </a:p>
      </dgm:t>
    </dgm:pt>
    <dgm:pt modelId="{05C20E75-EED0-4220-8A85-C9C6FD2FE3F2}" type="sibTrans" cxnId="{85DCE953-23EB-4378-8B24-10248E97B91E}">
      <dgm:prSet/>
      <dgm:spPr/>
      <dgm:t>
        <a:bodyPr/>
        <a:lstStyle/>
        <a:p>
          <a:endParaRPr lang="ru-RU"/>
        </a:p>
      </dgm:t>
    </dgm:pt>
    <dgm:pt modelId="{5B0A84B6-E3E0-41B6-B095-FF6CD6AE951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 – 2 918,9 млн. рублей</a:t>
          </a:r>
          <a:endParaRPr lang="ru-RU" sz="1200" dirty="0"/>
        </a:p>
      </dgm:t>
    </dgm:pt>
    <dgm:pt modelId="{297AE752-0EAE-460C-8111-5EF343FA76B7}" type="parTrans" cxnId="{2F1F34FA-E6DA-4779-98A9-517055E9C4BD}">
      <dgm:prSet/>
      <dgm:spPr/>
      <dgm:t>
        <a:bodyPr/>
        <a:lstStyle/>
        <a:p>
          <a:endParaRPr lang="ru-RU"/>
        </a:p>
      </dgm:t>
    </dgm:pt>
    <dgm:pt modelId="{229DBD59-9CA8-49AC-8C4C-B85BBF5E0C9A}" type="sibTrans" cxnId="{2F1F34FA-E6DA-4779-98A9-517055E9C4BD}">
      <dgm:prSet/>
      <dgm:spPr/>
      <dgm:t>
        <a:bodyPr/>
        <a:lstStyle/>
        <a:p>
          <a:endParaRPr lang="ru-RU"/>
        </a:p>
      </dgm:t>
    </dgm:pt>
    <dgm:pt modelId="{1CB43CEA-18A9-4CD3-B3F2-749E5CDC219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 – 7 470,9 млн. рублей</a:t>
          </a:r>
          <a:endParaRPr lang="ru-RU" sz="1200" dirty="0"/>
        </a:p>
      </dgm:t>
    </dgm:pt>
    <dgm:pt modelId="{3AF66ABE-29D4-42C1-BCF1-3F1DB6765185}" type="parTrans" cxnId="{1FA2C030-3773-49BD-8802-E431DFFE77ED}">
      <dgm:prSet/>
      <dgm:spPr/>
      <dgm:t>
        <a:bodyPr/>
        <a:lstStyle/>
        <a:p>
          <a:endParaRPr lang="ru-RU"/>
        </a:p>
      </dgm:t>
    </dgm:pt>
    <dgm:pt modelId="{A989BFA1-F927-4490-9C4C-6A9E89F8B7CD}" type="sibTrans" cxnId="{1FA2C030-3773-49BD-8802-E431DFFE77ED}">
      <dgm:prSet/>
      <dgm:spPr/>
      <dgm:t>
        <a:bodyPr/>
        <a:lstStyle/>
        <a:p>
          <a:endParaRPr lang="ru-RU"/>
        </a:p>
      </dgm:t>
    </dgm:pt>
    <dgm:pt modelId="{3F4C0E7A-2674-4B89-B35A-BF2015F77D7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 – 3 192,1 млн. рублей</a:t>
          </a:r>
          <a:endParaRPr lang="ru-RU" sz="1200" dirty="0"/>
        </a:p>
      </dgm:t>
    </dgm:pt>
    <dgm:pt modelId="{7DEAA636-1937-48BC-8A60-18BC73E3A65B}" type="parTrans" cxnId="{A827781D-7901-4504-AFEC-8ADE8CA0006A}">
      <dgm:prSet/>
      <dgm:spPr/>
      <dgm:t>
        <a:bodyPr/>
        <a:lstStyle/>
        <a:p>
          <a:endParaRPr lang="ru-RU"/>
        </a:p>
      </dgm:t>
    </dgm:pt>
    <dgm:pt modelId="{1FAE7BE0-1230-45BE-99CB-732D610A4ACB}" type="sibTrans" cxnId="{A827781D-7901-4504-AFEC-8ADE8CA0006A}">
      <dgm:prSet/>
      <dgm:spPr/>
      <dgm:t>
        <a:bodyPr/>
        <a:lstStyle/>
        <a:p>
          <a:endParaRPr lang="ru-RU"/>
        </a:p>
      </dgm:t>
    </dgm:pt>
    <dgm:pt modelId="{83DF944E-501F-4B05-9E3F-2F74ECF4591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массовой информации – 126,0 млн. рублей</a:t>
          </a:r>
          <a:endParaRPr lang="ru-RU" sz="1200" dirty="0"/>
        </a:p>
      </dgm:t>
    </dgm:pt>
    <dgm:pt modelId="{854EA636-25DD-40EE-8054-404691CFB1DC}" type="parTrans" cxnId="{CD71CA79-08EB-4460-8571-50005413E0DC}">
      <dgm:prSet/>
      <dgm:spPr/>
      <dgm:t>
        <a:bodyPr/>
        <a:lstStyle/>
        <a:p>
          <a:endParaRPr lang="ru-RU"/>
        </a:p>
      </dgm:t>
    </dgm:pt>
    <dgm:pt modelId="{3D5F4AB5-8800-443C-A4BA-27017367AA04}" type="sibTrans" cxnId="{CD71CA79-08EB-4460-8571-50005413E0DC}">
      <dgm:prSet/>
      <dgm:spPr/>
      <dgm:t>
        <a:bodyPr/>
        <a:lstStyle/>
        <a:p>
          <a:endParaRPr lang="ru-RU"/>
        </a:p>
      </dgm:t>
    </dgm:pt>
    <dgm:pt modelId="{97C6B5CA-4E0C-4EC9-9657-D75B95ACAD8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3D1FF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Обслуживание муниципального долга – 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711,5 млн. рублей</a:t>
          </a:r>
          <a:endParaRPr lang="ru-RU" sz="1200" dirty="0"/>
        </a:p>
      </dgm:t>
    </dgm:pt>
    <dgm:pt modelId="{C890945F-B7A7-4316-99E5-B22A1C69B907}" type="parTrans" cxnId="{7B312F31-A837-4A70-89CB-D7D243B970D0}">
      <dgm:prSet/>
      <dgm:spPr/>
      <dgm:t>
        <a:bodyPr/>
        <a:lstStyle/>
        <a:p>
          <a:endParaRPr lang="ru-RU"/>
        </a:p>
      </dgm:t>
    </dgm:pt>
    <dgm:pt modelId="{6C5C7290-0F0B-46C9-A34D-40F33DD05AF1}" type="sibTrans" cxnId="{7B312F31-A837-4A70-89CB-D7D243B970D0}">
      <dgm:prSet/>
      <dgm:spPr/>
      <dgm:t>
        <a:bodyPr/>
        <a:lstStyle/>
        <a:p>
          <a:endParaRPr lang="ru-RU"/>
        </a:p>
      </dgm:t>
    </dgm:pt>
    <dgm:pt modelId="{E2BD504E-E113-4E18-B841-6AEA1F3355DE}" type="pres">
      <dgm:prSet presAssocID="{D90977E7-CF8B-404E-B225-BD44D48F1A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DEE17E-339E-44AB-A8F4-A212912E193A}" type="pres">
      <dgm:prSet presAssocID="{4D946999-1072-4A5C-8C44-9420A7017155}" presName="root" presStyleCnt="0"/>
      <dgm:spPr/>
    </dgm:pt>
    <dgm:pt modelId="{969700AD-F5EB-4F95-8FE8-3D9BDF0B7E7C}" type="pres">
      <dgm:prSet presAssocID="{4D946999-1072-4A5C-8C44-9420A7017155}" presName="rootComposite" presStyleCnt="0"/>
      <dgm:spPr/>
    </dgm:pt>
    <dgm:pt modelId="{7ADD1BF1-C5E9-4599-A4E9-CDD1E80481FA}" type="pres">
      <dgm:prSet presAssocID="{4D946999-1072-4A5C-8C44-9420A7017155}" presName="rootText" presStyleLbl="node1" presStyleIdx="0" presStyleCnt="1" custScaleX="447435" custScaleY="204295" custLinFactNeighborX="8918" custLinFactNeighborY="-301"/>
      <dgm:spPr/>
      <dgm:t>
        <a:bodyPr/>
        <a:lstStyle/>
        <a:p>
          <a:endParaRPr lang="ru-RU"/>
        </a:p>
      </dgm:t>
    </dgm:pt>
    <dgm:pt modelId="{68DE6AC7-411C-48EF-BCE6-86A7CB388662}" type="pres">
      <dgm:prSet presAssocID="{4D946999-1072-4A5C-8C44-9420A7017155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06A536-6F51-4AD9-8249-DC5E27FABEB8}" type="pres">
      <dgm:prSet presAssocID="{4D946999-1072-4A5C-8C44-9420A7017155}" presName="childShape" presStyleCnt="0"/>
      <dgm:spPr/>
    </dgm:pt>
    <dgm:pt modelId="{8C019371-4621-4436-B00E-BA579ABEBA31}" type="pres">
      <dgm:prSet presAssocID="{75530A0A-588F-4AC6-9527-A33C32EA41B2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CA0AB7C1-533D-4337-9A80-68F154BA77C8}" type="pres">
      <dgm:prSet presAssocID="{284C6E7A-7809-4EBE-9516-6933B2B4BA85}" presName="childText" presStyleLbl="bgAcc1" presStyleIdx="0" presStyleCnt="11" custScaleX="526594" custScaleY="63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79AB7-ABCC-4D88-8F57-5EDC1BD7E7AF}" type="pres">
      <dgm:prSet presAssocID="{BE4CD66A-6597-4C7F-B7A3-15DFA41663E9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6102DB24-9518-4D42-BCEE-03FAB1F95B53}" type="pres">
      <dgm:prSet presAssocID="{E4E4B7D3-F398-4A78-A0E7-98DCFB5F0A12}" presName="childText" presStyleLbl="bgAcc1" presStyleIdx="1" presStyleCnt="11" custScaleX="520752" custScaleY="90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40528-45D4-49E7-8E2C-B5B2B0D8DA43}" type="pres">
      <dgm:prSet presAssocID="{FD0D81A9-72FB-4619-B9A5-A19D164A9F22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56F44774-0BF4-4D2A-A4D6-AE57A7C694CE}" type="pres">
      <dgm:prSet presAssocID="{091072F2-BF9C-4768-BD8B-D579B17B01DF}" presName="childText" presStyleLbl="bgAcc1" presStyleIdx="2" presStyleCnt="11" custScaleX="523769" custScaleY="66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32153-A633-49ED-9B80-AC2486D27969}" type="pres">
      <dgm:prSet presAssocID="{56120BC2-C147-4DD0-BEF9-7C0B03F2DB42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2F0C49F5-2EF1-4104-91B3-A79216EC1733}" type="pres">
      <dgm:prSet presAssocID="{D300EFC8-E7C8-4236-B842-444445BB1055}" presName="childText" presStyleLbl="bgAcc1" presStyleIdx="3" presStyleCnt="11" custScaleX="521406" custScaleY="99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16D55-7DB4-4CED-8D99-CA1AB8F5C10F}" type="pres">
      <dgm:prSet presAssocID="{4FE26B8C-8DDB-46AD-91CB-845E89F16D68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8FD9D05F-C683-423E-8B9B-61FF1C4D7C45}" type="pres">
      <dgm:prSet presAssocID="{76508F08-43B1-4945-89D5-BCB6B6D6AD50}" presName="childText" presStyleLbl="bgAcc1" presStyleIdx="4" presStyleCnt="11" custScaleX="523078" custScaleY="56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1F1D5-114D-42F3-8EA9-B5D62C4AF181}" type="pres">
      <dgm:prSet presAssocID="{1A6E13F7-2AE3-41E8-9F36-35DC2ED46FD4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D26C3B76-3793-46A0-ABB0-206EA2B8315B}" type="pres">
      <dgm:prSet presAssocID="{B93E4C42-A87D-4B3A-8A98-570AD2F4BB03}" presName="childText" presStyleLbl="bgAcc1" presStyleIdx="5" presStyleCnt="11" custScaleX="520274" custScaleY="6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95A9A-EBCD-4C93-A9A1-C108CAC4E3EA}" type="pres">
      <dgm:prSet presAssocID="{297AE752-0EAE-460C-8111-5EF343FA76B7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C0CF2170-BFD5-48B6-AB46-A20C7C27E9DC}" type="pres">
      <dgm:prSet presAssocID="{5B0A84B6-E3E0-41B6-B095-FF6CD6AE9517}" presName="childText" presStyleLbl="bgAcc1" presStyleIdx="6" presStyleCnt="11" custScaleX="526595" custScaleY="6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62607-206F-4DE4-8FEF-EE59E4768098}" type="pres">
      <dgm:prSet presAssocID="{3AF66ABE-29D4-42C1-BCF1-3F1DB6765185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F2F4E753-C046-4893-89C5-2E47FAABBD9A}" type="pres">
      <dgm:prSet presAssocID="{1CB43CEA-18A9-4CD3-B3F2-749E5CDC219A}" presName="childText" presStyleLbl="bgAcc1" presStyleIdx="7" presStyleCnt="11" custScaleX="526595" custScaleY="5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D9D2F-7FA1-422C-8006-67D9963C1ECB}" type="pres">
      <dgm:prSet presAssocID="{7DEAA636-1937-48BC-8A60-18BC73E3A65B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2B2C1901-1FE2-427A-8984-78265FCD9A81}" type="pres">
      <dgm:prSet presAssocID="{3F4C0E7A-2674-4B89-B35A-BF2015F77D7E}" presName="childText" presStyleLbl="bgAcc1" presStyleIdx="8" presStyleCnt="11" custScaleX="529066" custScaleY="6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BD9F8-CBB6-4408-A4D0-4162D164E39B}" type="pres">
      <dgm:prSet presAssocID="{854EA636-25DD-40EE-8054-404691CFB1DC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8EDEEA79-65D2-416B-9F74-9E6DFCBD2864}" type="pres">
      <dgm:prSet presAssocID="{83DF944E-501F-4B05-9E3F-2F74ECF45912}" presName="childText" presStyleLbl="bgAcc1" presStyleIdx="9" presStyleCnt="11" custScaleX="529066" custScaleY="64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F67D6-5587-464A-AB27-F671CA0788F3}" type="pres">
      <dgm:prSet presAssocID="{C890945F-B7A7-4316-99E5-B22A1C69B907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F472E356-FA86-43AA-AC7D-CFEAE5A892B7}" type="pres">
      <dgm:prSet presAssocID="{97C6B5CA-4E0C-4EC9-9657-D75B95ACAD8D}" presName="childText" presStyleLbl="bgAcc1" presStyleIdx="10" presStyleCnt="11" custScaleX="529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6EA384-C71F-43CE-8E3B-2BB8BFA211AA}" type="presOf" srcId="{854EA636-25DD-40EE-8054-404691CFB1DC}" destId="{F9DBD9F8-CBB6-4408-A4D0-4162D164E39B}" srcOrd="0" destOrd="0" presId="urn:microsoft.com/office/officeart/2005/8/layout/hierarchy3"/>
    <dgm:cxn modelId="{C92D5F8E-B1AA-4061-A7D8-6ACF9AAB6C41}" type="presOf" srcId="{297AE752-0EAE-460C-8111-5EF343FA76B7}" destId="{8EC95A9A-EBCD-4C93-A9A1-C108CAC4E3EA}" srcOrd="0" destOrd="0" presId="urn:microsoft.com/office/officeart/2005/8/layout/hierarchy3"/>
    <dgm:cxn modelId="{2F1F34FA-E6DA-4779-98A9-517055E9C4BD}" srcId="{4D946999-1072-4A5C-8C44-9420A7017155}" destId="{5B0A84B6-E3E0-41B6-B095-FF6CD6AE9517}" srcOrd="6" destOrd="0" parTransId="{297AE752-0EAE-460C-8111-5EF343FA76B7}" sibTransId="{229DBD59-9CA8-49AC-8C4C-B85BBF5E0C9A}"/>
    <dgm:cxn modelId="{FB895DC9-17D3-4803-BE09-06E11530216C}" type="presOf" srcId="{284C6E7A-7809-4EBE-9516-6933B2B4BA85}" destId="{CA0AB7C1-533D-4337-9A80-68F154BA77C8}" srcOrd="0" destOrd="0" presId="urn:microsoft.com/office/officeart/2005/8/layout/hierarchy3"/>
    <dgm:cxn modelId="{5C57126D-8DDD-4CBB-B6C2-3D34FB8C66E9}" type="presOf" srcId="{76508F08-43B1-4945-89D5-BCB6B6D6AD50}" destId="{8FD9D05F-C683-423E-8B9B-61FF1C4D7C45}" srcOrd="0" destOrd="0" presId="urn:microsoft.com/office/officeart/2005/8/layout/hierarchy3"/>
    <dgm:cxn modelId="{F143BF3E-1195-4989-A80F-13D46955319A}" type="presOf" srcId="{83DF944E-501F-4B05-9E3F-2F74ECF45912}" destId="{8EDEEA79-65D2-416B-9F74-9E6DFCBD2864}" srcOrd="0" destOrd="0" presId="urn:microsoft.com/office/officeart/2005/8/layout/hierarchy3"/>
    <dgm:cxn modelId="{04FC8E96-0DCB-4DE6-BA19-96CBF339C5D7}" type="presOf" srcId="{75530A0A-588F-4AC6-9527-A33C32EA41B2}" destId="{8C019371-4621-4436-B00E-BA579ABEBA31}" srcOrd="0" destOrd="0" presId="urn:microsoft.com/office/officeart/2005/8/layout/hierarchy3"/>
    <dgm:cxn modelId="{90C2EBA4-3507-4294-9209-94E61078DF9C}" srcId="{4D946999-1072-4A5C-8C44-9420A7017155}" destId="{284C6E7A-7809-4EBE-9516-6933B2B4BA85}" srcOrd="0" destOrd="0" parTransId="{75530A0A-588F-4AC6-9527-A33C32EA41B2}" sibTransId="{7ADF272D-C704-4872-9774-E8F3B54CC817}"/>
    <dgm:cxn modelId="{1FA2C030-3773-49BD-8802-E431DFFE77ED}" srcId="{4D946999-1072-4A5C-8C44-9420A7017155}" destId="{1CB43CEA-18A9-4CD3-B3F2-749E5CDC219A}" srcOrd="7" destOrd="0" parTransId="{3AF66ABE-29D4-42C1-BCF1-3F1DB6765185}" sibTransId="{A989BFA1-F927-4490-9C4C-6A9E89F8B7CD}"/>
    <dgm:cxn modelId="{7B312F31-A837-4A70-89CB-D7D243B970D0}" srcId="{4D946999-1072-4A5C-8C44-9420A7017155}" destId="{97C6B5CA-4E0C-4EC9-9657-D75B95ACAD8D}" srcOrd="10" destOrd="0" parTransId="{C890945F-B7A7-4316-99E5-B22A1C69B907}" sibTransId="{6C5C7290-0F0B-46C9-A34D-40F33DD05AF1}"/>
    <dgm:cxn modelId="{B35E8200-99D6-4D2C-B455-7B1331B02F73}" srcId="{4D946999-1072-4A5C-8C44-9420A7017155}" destId="{E4E4B7D3-F398-4A78-A0E7-98DCFB5F0A12}" srcOrd="1" destOrd="0" parTransId="{BE4CD66A-6597-4C7F-B7A3-15DFA41663E9}" sibTransId="{47F24B04-216D-4143-BADA-A0449A3368AE}"/>
    <dgm:cxn modelId="{7B54EF7A-35B9-491A-A377-3738ACE7F71A}" type="presOf" srcId="{1CB43CEA-18A9-4CD3-B3F2-749E5CDC219A}" destId="{F2F4E753-C046-4893-89C5-2E47FAABBD9A}" srcOrd="0" destOrd="0" presId="urn:microsoft.com/office/officeart/2005/8/layout/hierarchy3"/>
    <dgm:cxn modelId="{9F549E7C-F63B-4474-9E05-B0869C236ACC}" srcId="{4D946999-1072-4A5C-8C44-9420A7017155}" destId="{D300EFC8-E7C8-4236-B842-444445BB1055}" srcOrd="3" destOrd="0" parTransId="{56120BC2-C147-4DD0-BEF9-7C0B03F2DB42}" sibTransId="{5B2FE0EB-62DA-44F2-8819-5274A6E64986}"/>
    <dgm:cxn modelId="{1B163E1D-8091-4F2A-8878-EFDC0ED15CAE}" type="presOf" srcId="{FD0D81A9-72FB-4619-B9A5-A19D164A9F22}" destId="{E1440528-45D4-49E7-8E2C-B5B2B0D8DA43}" srcOrd="0" destOrd="0" presId="urn:microsoft.com/office/officeart/2005/8/layout/hierarchy3"/>
    <dgm:cxn modelId="{A827781D-7901-4504-AFEC-8ADE8CA0006A}" srcId="{4D946999-1072-4A5C-8C44-9420A7017155}" destId="{3F4C0E7A-2674-4B89-B35A-BF2015F77D7E}" srcOrd="8" destOrd="0" parTransId="{7DEAA636-1937-48BC-8A60-18BC73E3A65B}" sibTransId="{1FAE7BE0-1230-45BE-99CB-732D610A4ACB}"/>
    <dgm:cxn modelId="{F769D2FF-4CB0-46C2-A87C-03A0C003664D}" type="presOf" srcId="{E4E4B7D3-F398-4A78-A0E7-98DCFB5F0A12}" destId="{6102DB24-9518-4D42-BCEE-03FAB1F95B53}" srcOrd="0" destOrd="0" presId="urn:microsoft.com/office/officeart/2005/8/layout/hierarchy3"/>
    <dgm:cxn modelId="{BDEF3AC2-9E6C-4B46-8C59-B9F90662B3FC}" type="presOf" srcId="{1A6E13F7-2AE3-41E8-9F36-35DC2ED46FD4}" destId="{CF91F1D5-114D-42F3-8EA9-B5D62C4AF181}" srcOrd="0" destOrd="0" presId="urn:microsoft.com/office/officeart/2005/8/layout/hierarchy3"/>
    <dgm:cxn modelId="{C8DDA43B-401C-4E3D-9D4C-A2A2E456A690}" type="presOf" srcId="{7DEAA636-1937-48BC-8A60-18BC73E3A65B}" destId="{28BD9D2F-7FA1-422C-8006-67D9963C1ECB}" srcOrd="0" destOrd="0" presId="urn:microsoft.com/office/officeart/2005/8/layout/hierarchy3"/>
    <dgm:cxn modelId="{8761350F-CF9F-486B-AE55-3FA57959E600}" type="presOf" srcId="{C890945F-B7A7-4316-99E5-B22A1C69B907}" destId="{07EF67D6-5587-464A-AB27-F671CA0788F3}" srcOrd="0" destOrd="0" presId="urn:microsoft.com/office/officeart/2005/8/layout/hierarchy3"/>
    <dgm:cxn modelId="{CD71CA79-08EB-4460-8571-50005413E0DC}" srcId="{4D946999-1072-4A5C-8C44-9420A7017155}" destId="{83DF944E-501F-4B05-9E3F-2F74ECF45912}" srcOrd="9" destOrd="0" parTransId="{854EA636-25DD-40EE-8054-404691CFB1DC}" sibTransId="{3D5F4AB5-8800-443C-A4BA-27017367AA04}"/>
    <dgm:cxn modelId="{85211FBC-7BFA-44FC-B1B5-E63E573A5C6A}" type="presOf" srcId="{D90977E7-CF8B-404E-B225-BD44D48F1AB6}" destId="{E2BD504E-E113-4E18-B841-6AEA1F3355DE}" srcOrd="0" destOrd="0" presId="urn:microsoft.com/office/officeart/2005/8/layout/hierarchy3"/>
    <dgm:cxn modelId="{22FC6327-E1E3-4A4E-813A-019811925FA8}" type="presOf" srcId="{B93E4C42-A87D-4B3A-8A98-570AD2F4BB03}" destId="{D26C3B76-3793-46A0-ABB0-206EA2B8315B}" srcOrd="0" destOrd="0" presId="urn:microsoft.com/office/officeart/2005/8/layout/hierarchy3"/>
    <dgm:cxn modelId="{BD4AC045-00E7-4AD9-923E-2BAE4929E53E}" type="presOf" srcId="{091072F2-BF9C-4768-BD8B-D579B17B01DF}" destId="{56F44774-0BF4-4D2A-A4D6-AE57A7C694CE}" srcOrd="0" destOrd="0" presId="urn:microsoft.com/office/officeart/2005/8/layout/hierarchy3"/>
    <dgm:cxn modelId="{8D115939-D335-48F9-8317-4144E8F40FB7}" type="presOf" srcId="{3F4C0E7A-2674-4B89-B35A-BF2015F77D7E}" destId="{2B2C1901-1FE2-427A-8984-78265FCD9A81}" srcOrd="0" destOrd="0" presId="urn:microsoft.com/office/officeart/2005/8/layout/hierarchy3"/>
    <dgm:cxn modelId="{098A630C-346B-42E9-BA92-F8A9E3C63B10}" type="presOf" srcId="{3AF66ABE-29D4-42C1-BCF1-3F1DB6765185}" destId="{F5E62607-206F-4DE4-8FEF-EE59E4768098}" srcOrd="0" destOrd="0" presId="urn:microsoft.com/office/officeart/2005/8/layout/hierarchy3"/>
    <dgm:cxn modelId="{0702763E-8A57-44D7-9C41-01673D8BD4DB}" type="presOf" srcId="{D300EFC8-E7C8-4236-B842-444445BB1055}" destId="{2F0C49F5-2EF1-4104-91B3-A79216EC1733}" srcOrd="0" destOrd="0" presId="urn:microsoft.com/office/officeart/2005/8/layout/hierarchy3"/>
    <dgm:cxn modelId="{2FF7AD37-66F5-419D-B6F4-19FBD91BE565}" srcId="{D90977E7-CF8B-404E-B225-BD44D48F1AB6}" destId="{4D946999-1072-4A5C-8C44-9420A7017155}" srcOrd="0" destOrd="0" parTransId="{B9993E89-06D5-48F8-91EA-2EB8E789E3F0}" sibTransId="{0430F242-E3E6-47FB-B4FB-4C65CDC642A4}"/>
    <dgm:cxn modelId="{8D39CB9C-9B52-4216-9D83-42C58F2A4453}" type="presOf" srcId="{4D946999-1072-4A5C-8C44-9420A7017155}" destId="{7ADD1BF1-C5E9-4599-A4E9-CDD1E80481FA}" srcOrd="0" destOrd="0" presId="urn:microsoft.com/office/officeart/2005/8/layout/hierarchy3"/>
    <dgm:cxn modelId="{A85E6A31-B020-4CA3-B92F-9A4247B9B0ED}" type="presOf" srcId="{4D946999-1072-4A5C-8C44-9420A7017155}" destId="{68DE6AC7-411C-48EF-BCE6-86A7CB388662}" srcOrd="1" destOrd="0" presId="urn:microsoft.com/office/officeart/2005/8/layout/hierarchy3"/>
    <dgm:cxn modelId="{85DCE953-23EB-4378-8B24-10248E97B91E}" srcId="{4D946999-1072-4A5C-8C44-9420A7017155}" destId="{B93E4C42-A87D-4B3A-8A98-570AD2F4BB03}" srcOrd="5" destOrd="0" parTransId="{1A6E13F7-2AE3-41E8-9F36-35DC2ED46FD4}" sibTransId="{05C20E75-EED0-4220-8A85-C9C6FD2FE3F2}"/>
    <dgm:cxn modelId="{A56FBA70-6174-4100-A30F-7301A5DC4389}" type="presOf" srcId="{BE4CD66A-6597-4C7F-B7A3-15DFA41663E9}" destId="{C8079AB7-ABCC-4D88-8F57-5EDC1BD7E7AF}" srcOrd="0" destOrd="0" presId="urn:microsoft.com/office/officeart/2005/8/layout/hierarchy3"/>
    <dgm:cxn modelId="{EE0F4A45-7C4E-4F83-B757-BF730D24CFBA}" type="presOf" srcId="{97C6B5CA-4E0C-4EC9-9657-D75B95ACAD8D}" destId="{F472E356-FA86-43AA-AC7D-CFEAE5A892B7}" srcOrd="0" destOrd="0" presId="urn:microsoft.com/office/officeart/2005/8/layout/hierarchy3"/>
    <dgm:cxn modelId="{0BBD6486-A6E4-479B-A38B-5F2B2D02D37E}" type="presOf" srcId="{56120BC2-C147-4DD0-BEF9-7C0B03F2DB42}" destId="{A6432153-A633-49ED-9B80-AC2486D27969}" srcOrd="0" destOrd="0" presId="urn:microsoft.com/office/officeart/2005/8/layout/hierarchy3"/>
    <dgm:cxn modelId="{7445EA58-67F0-4A82-A7E7-5259FBC528D8}" srcId="{4D946999-1072-4A5C-8C44-9420A7017155}" destId="{091072F2-BF9C-4768-BD8B-D579B17B01DF}" srcOrd="2" destOrd="0" parTransId="{FD0D81A9-72FB-4619-B9A5-A19D164A9F22}" sibTransId="{34231F56-831A-4F6B-BAF9-FB351A31FBB2}"/>
    <dgm:cxn modelId="{AA7C901B-61DA-4DF8-8C96-11970A2F5B2A}" srcId="{4D946999-1072-4A5C-8C44-9420A7017155}" destId="{76508F08-43B1-4945-89D5-BCB6B6D6AD50}" srcOrd="4" destOrd="0" parTransId="{4FE26B8C-8DDB-46AD-91CB-845E89F16D68}" sibTransId="{8A9AEF86-C56B-4D62-BAE4-1A32CA8C02D1}"/>
    <dgm:cxn modelId="{6E3CDE9A-34BA-416F-9BC0-F2DC4E980FC8}" type="presOf" srcId="{5B0A84B6-E3E0-41B6-B095-FF6CD6AE9517}" destId="{C0CF2170-BFD5-48B6-AB46-A20C7C27E9DC}" srcOrd="0" destOrd="0" presId="urn:microsoft.com/office/officeart/2005/8/layout/hierarchy3"/>
    <dgm:cxn modelId="{56740B62-9689-4A63-8202-D3041AFFDA80}" type="presOf" srcId="{4FE26B8C-8DDB-46AD-91CB-845E89F16D68}" destId="{28816D55-7DB4-4CED-8D99-CA1AB8F5C10F}" srcOrd="0" destOrd="0" presId="urn:microsoft.com/office/officeart/2005/8/layout/hierarchy3"/>
    <dgm:cxn modelId="{A5243506-9209-40F3-8781-333EC3B03A43}" type="presParOf" srcId="{E2BD504E-E113-4E18-B841-6AEA1F3355DE}" destId="{23DEE17E-339E-44AB-A8F4-A212912E193A}" srcOrd="0" destOrd="0" presId="urn:microsoft.com/office/officeart/2005/8/layout/hierarchy3"/>
    <dgm:cxn modelId="{B1DF4D28-DACF-4B47-BBE7-3DBD3ECA40D1}" type="presParOf" srcId="{23DEE17E-339E-44AB-A8F4-A212912E193A}" destId="{969700AD-F5EB-4F95-8FE8-3D9BDF0B7E7C}" srcOrd="0" destOrd="0" presId="urn:microsoft.com/office/officeart/2005/8/layout/hierarchy3"/>
    <dgm:cxn modelId="{B3560C7D-EE8A-4AB6-B833-580D4224C8A9}" type="presParOf" srcId="{969700AD-F5EB-4F95-8FE8-3D9BDF0B7E7C}" destId="{7ADD1BF1-C5E9-4599-A4E9-CDD1E80481FA}" srcOrd="0" destOrd="0" presId="urn:microsoft.com/office/officeart/2005/8/layout/hierarchy3"/>
    <dgm:cxn modelId="{FA5C297D-1D7D-4A1A-A961-E05C3875F7DA}" type="presParOf" srcId="{969700AD-F5EB-4F95-8FE8-3D9BDF0B7E7C}" destId="{68DE6AC7-411C-48EF-BCE6-86A7CB388662}" srcOrd="1" destOrd="0" presId="urn:microsoft.com/office/officeart/2005/8/layout/hierarchy3"/>
    <dgm:cxn modelId="{61A4E83D-6FC5-45C7-8A01-60E69F8306AE}" type="presParOf" srcId="{23DEE17E-339E-44AB-A8F4-A212912E193A}" destId="{1906A536-6F51-4AD9-8249-DC5E27FABEB8}" srcOrd="1" destOrd="0" presId="urn:microsoft.com/office/officeart/2005/8/layout/hierarchy3"/>
    <dgm:cxn modelId="{D8ED575E-E546-43CC-AFEB-9399333B0C44}" type="presParOf" srcId="{1906A536-6F51-4AD9-8249-DC5E27FABEB8}" destId="{8C019371-4621-4436-B00E-BA579ABEBA31}" srcOrd="0" destOrd="0" presId="urn:microsoft.com/office/officeart/2005/8/layout/hierarchy3"/>
    <dgm:cxn modelId="{1DFE45BE-DA08-475E-A612-55413630821A}" type="presParOf" srcId="{1906A536-6F51-4AD9-8249-DC5E27FABEB8}" destId="{CA0AB7C1-533D-4337-9A80-68F154BA77C8}" srcOrd="1" destOrd="0" presId="urn:microsoft.com/office/officeart/2005/8/layout/hierarchy3"/>
    <dgm:cxn modelId="{C1303494-57F6-4323-BD00-E4CE742263A2}" type="presParOf" srcId="{1906A536-6F51-4AD9-8249-DC5E27FABEB8}" destId="{C8079AB7-ABCC-4D88-8F57-5EDC1BD7E7AF}" srcOrd="2" destOrd="0" presId="urn:microsoft.com/office/officeart/2005/8/layout/hierarchy3"/>
    <dgm:cxn modelId="{98AE59CC-708C-44EE-A5BF-8E8BC593F068}" type="presParOf" srcId="{1906A536-6F51-4AD9-8249-DC5E27FABEB8}" destId="{6102DB24-9518-4D42-BCEE-03FAB1F95B53}" srcOrd="3" destOrd="0" presId="urn:microsoft.com/office/officeart/2005/8/layout/hierarchy3"/>
    <dgm:cxn modelId="{FFBC6132-0752-4911-A0A5-AB15728F9012}" type="presParOf" srcId="{1906A536-6F51-4AD9-8249-DC5E27FABEB8}" destId="{E1440528-45D4-49E7-8E2C-B5B2B0D8DA43}" srcOrd="4" destOrd="0" presId="urn:microsoft.com/office/officeart/2005/8/layout/hierarchy3"/>
    <dgm:cxn modelId="{14499E52-C59E-4029-B100-B81BC07777E6}" type="presParOf" srcId="{1906A536-6F51-4AD9-8249-DC5E27FABEB8}" destId="{56F44774-0BF4-4D2A-A4D6-AE57A7C694CE}" srcOrd="5" destOrd="0" presId="urn:microsoft.com/office/officeart/2005/8/layout/hierarchy3"/>
    <dgm:cxn modelId="{7E4987F3-0C0E-4C6E-8974-C3C7ADB13160}" type="presParOf" srcId="{1906A536-6F51-4AD9-8249-DC5E27FABEB8}" destId="{A6432153-A633-49ED-9B80-AC2486D27969}" srcOrd="6" destOrd="0" presId="urn:microsoft.com/office/officeart/2005/8/layout/hierarchy3"/>
    <dgm:cxn modelId="{EA26472E-8D62-4CC4-9356-C1312A18636B}" type="presParOf" srcId="{1906A536-6F51-4AD9-8249-DC5E27FABEB8}" destId="{2F0C49F5-2EF1-4104-91B3-A79216EC1733}" srcOrd="7" destOrd="0" presId="urn:microsoft.com/office/officeart/2005/8/layout/hierarchy3"/>
    <dgm:cxn modelId="{0E9DC5E4-D11B-4B3F-B4AA-FAF420C72973}" type="presParOf" srcId="{1906A536-6F51-4AD9-8249-DC5E27FABEB8}" destId="{28816D55-7DB4-4CED-8D99-CA1AB8F5C10F}" srcOrd="8" destOrd="0" presId="urn:microsoft.com/office/officeart/2005/8/layout/hierarchy3"/>
    <dgm:cxn modelId="{219B3BE6-B119-4EB9-8042-C5EEB9357691}" type="presParOf" srcId="{1906A536-6F51-4AD9-8249-DC5E27FABEB8}" destId="{8FD9D05F-C683-423E-8B9B-61FF1C4D7C45}" srcOrd="9" destOrd="0" presId="urn:microsoft.com/office/officeart/2005/8/layout/hierarchy3"/>
    <dgm:cxn modelId="{E83E2DA1-7B1A-4ACC-8B7B-FAF364DAB09B}" type="presParOf" srcId="{1906A536-6F51-4AD9-8249-DC5E27FABEB8}" destId="{CF91F1D5-114D-42F3-8EA9-B5D62C4AF181}" srcOrd="10" destOrd="0" presId="urn:microsoft.com/office/officeart/2005/8/layout/hierarchy3"/>
    <dgm:cxn modelId="{28112D1F-5465-433E-A6F9-C83912231B28}" type="presParOf" srcId="{1906A536-6F51-4AD9-8249-DC5E27FABEB8}" destId="{D26C3B76-3793-46A0-ABB0-206EA2B8315B}" srcOrd="11" destOrd="0" presId="urn:microsoft.com/office/officeart/2005/8/layout/hierarchy3"/>
    <dgm:cxn modelId="{1198E848-1AB2-416D-89D9-8B6199CF47F6}" type="presParOf" srcId="{1906A536-6F51-4AD9-8249-DC5E27FABEB8}" destId="{8EC95A9A-EBCD-4C93-A9A1-C108CAC4E3EA}" srcOrd="12" destOrd="0" presId="urn:microsoft.com/office/officeart/2005/8/layout/hierarchy3"/>
    <dgm:cxn modelId="{5DC602C0-9613-4941-A217-8ABB21E71A70}" type="presParOf" srcId="{1906A536-6F51-4AD9-8249-DC5E27FABEB8}" destId="{C0CF2170-BFD5-48B6-AB46-A20C7C27E9DC}" srcOrd="13" destOrd="0" presId="urn:microsoft.com/office/officeart/2005/8/layout/hierarchy3"/>
    <dgm:cxn modelId="{43CFFE50-37AB-4A24-8B3A-6F8B2BF95A0F}" type="presParOf" srcId="{1906A536-6F51-4AD9-8249-DC5E27FABEB8}" destId="{F5E62607-206F-4DE4-8FEF-EE59E4768098}" srcOrd="14" destOrd="0" presId="urn:microsoft.com/office/officeart/2005/8/layout/hierarchy3"/>
    <dgm:cxn modelId="{EE8A05FF-F0BD-4987-8AA4-8AA7D7509733}" type="presParOf" srcId="{1906A536-6F51-4AD9-8249-DC5E27FABEB8}" destId="{F2F4E753-C046-4893-89C5-2E47FAABBD9A}" srcOrd="15" destOrd="0" presId="urn:microsoft.com/office/officeart/2005/8/layout/hierarchy3"/>
    <dgm:cxn modelId="{BBC12FC8-9708-4212-AAA8-ED1F08319D54}" type="presParOf" srcId="{1906A536-6F51-4AD9-8249-DC5E27FABEB8}" destId="{28BD9D2F-7FA1-422C-8006-67D9963C1ECB}" srcOrd="16" destOrd="0" presId="urn:microsoft.com/office/officeart/2005/8/layout/hierarchy3"/>
    <dgm:cxn modelId="{E2EACA02-0126-4DFA-878B-5593E414E524}" type="presParOf" srcId="{1906A536-6F51-4AD9-8249-DC5E27FABEB8}" destId="{2B2C1901-1FE2-427A-8984-78265FCD9A81}" srcOrd="17" destOrd="0" presId="urn:microsoft.com/office/officeart/2005/8/layout/hierarchy3"/>
    <dgm:cxn modelId="{3560A9F8-452D-444D-AB96-EB7584850499}" type="presParOf" srcId="{1906A536-6F51-4AD9-8249-DC5E27FABEB8}" destId="{F9DBD9F8-CBB6-4408-A4D0-4162D164E39B}" srcOrd="18" destOrd="0" presId="urn:microsoft.com/office/officeart/2005/8/layout/hierarchy3"/>
    <dgm:cxn modelId="{48610316-0753-4F14-BDE4-825EA8C3745C}" type="presParOf" srcId="{1906A536-6F51-4AD9-8249-DC5E27FABEB8}" destId="{8EDEEA79-65D2-416B-9F74-9E6DFCBD2864}" srcOrd="19" destOrd="0" presId="urn:microsoft.com/office/officeart/2005/8/layout/hierarchy3"/>
    <dgm:cxn modelId="{6B6288DA-9F86-40E5-971A-9E5DFA712710}" type="presParOf" srcId="{1906A536-6F51-4AD9-8249-DC5E27FABEB8}" destId="{07EF67D6-5587-464A-AB27-F671CA0788F3}" srcOrd="20" destOrd="0" presId="urn:microsoft.com/office/officeart/2005/8/layout/hierarchy3"/>
    <dgm:cxn modelId="{C88E4D89-5E1D-4307-B8A6-AA2A7698EABF}" type="presParOf" srcId="{1906A536-6F51-4AD9-8249-DC5E27FABEB8}" destId="{F472E356-FA86-43AA-AC7D-CFEAE5A892B7}" srcOrd="2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F88FB-BC11-4EB8-B904-69A5B3FF463D}" type="doc">
      <dgm:prSet loTypeId="urn:microsoft.com/office/officeart/2005/8/layout/vList3" loCatId="picture" qsTypeId="urn:microsoft.com/office/officeart/2005/8/quickstyle/simple3" qsCatId="simple" csTypeId="urn:microsoft.com/office/officeart/2005/8/colors/colorful1" csCatId="colorful" phldr="1"/>
      <dgm:spPr/>
    </dgm:pt>
    <dgm:pt modelId="{A854291C-53A5-4642-B1EF-76DA71DE09D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5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Доходы от использования имущества, находящегося в муниципальной собственности  </a:t>
          </a:r>
        </a:p>
        <a:p>
          <a:pPr>
            <a:spcAft>
              <a:spcPts val="0"/>
            </a:spcAft>
          </a:pPr>
          <a:r>
            <a:rPr 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2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 871,2 млн. рублей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542F47C8-7B69-4E88-87BB-48D5087E5146}" type="parTrans" cxnId="{F8A4C24F-B20C-41AC-8DBE-6C3F47D793B7}">
      <dgm:prSet/>
      <dgm:spPr/>
      <dgm:t>
        <a:bodyPr/>
        <a:lstStyle/>
        <a:p>
          <a:endParaRPr lang="ru-RU" u="none"/>
        </a:p>
      </dgm:t>
    </dgm:pt>
    <dgm:pt modelId="{3B7598BE-2D82-43BB-A757-6F99A3DCA1D4}" type="sibTrans" cxnId="{F8A4C24F-B20C-41AC-8DBE-6C3F47D793B7}">
      <dgm:prSet/>
      <dgm:spPr/>
      <dgm:t>
        <a:bodyPr/>
        <a:lstStyle/>
        <a:p>
          <a:endParaRPr lang="ru-RU" u="none"/>
        </a:p>
      </dgm:t>
    </dgm:pt>
    <dgm:pt modelId="{7E1BBC31-C54C-4E40-A11F-EA7D5D6C34FD}">
      <dgm:prSet phldrT="[Текст]" custT="1"/>
      <dgm:spPr/>
      <dgm:t>
        <a:bodyPr/>
        <a:lstStyle/>
        <a:p>
          <a:r>
            <a:rPr lang="ru-RU" altLang="ru-RU" sz="1500" b="1" u="none" dirty="0" smtClean="0">
              <a:latin typeface="+mn-lt"/>
              <a:cs typeface="Times New Roman" pitchFamily="18" charset="0"/>
            </a:rPr>
            <a:t>  </a:t>
          </a:r>
          <a:r>
            <a:rPr lang="ru-RU" altLang="ru-RU" sz="15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Доходы от оказания платных услуг и компенсации затрат государства                  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2 322,5 млн. рублей 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E4B1A761-AE07-4E29-9330-674A944DF5A5}" type="parTrans" cxnId="{B1075303-1AB2-4836-A66F-29E9171A9C15}">
      <dgm:prSet/>
      <dgm:spPr/>
      <dgm:t>
        <a:bodyPr/>
        <a:lstStyle/>
        <a:p>
          <a:endParaRPr lang="ru-RU" u="none"/>
        </a:p>
      </dgm:t>
    </dgm:pt>
    <dgm:pt modelId="{A5EAF11D-9A18-42FD-AAEA-D763A3882589}" type="sibTrans" cxnId="{B1075303-1AB2-4836-A66F-29E9171A9C15}">
      <dgm:prSet/>
      <dgm:spPr/>
      <dgm:t>
        <a:bodyPr/>
        <a:lstStyle/>
        <a:p>
          <a:endParaRPr lang="ru-RU" u="none"/>
        </a:p>
      </dgm:t>
    </dgm:pt>
    <dgm:pt modelId="{3DCBEE65-97FB-4D62-9B89-B4F2C35234B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altLang="ru-RU" sz="15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Доходы от продажи материальных              и нематериальных активов                     </a:t>
          </a:r>
        </a:p>
        <a:p>
          <a:pPr>
            <a:spcAft>
              <a:spcPts val="0"/>
            </a:spcAft>
          </a:pP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1 538,8 млн. рублей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32DAD90F-19C7-4A3A-8602-C5C75EDF66DC}" type="parTrans" cxnId="{B47417AE-E54E-421C-84C9-DA8932C728AC}">
      <dgm:prSet/>
      <dgm:spPr/>
      <dgm:t>
        <a:bodyPr/>
        <a:lstStyle/>
        <a:p>
          <a:endParaRPr lang="ru-RU" u="none"/>
        </a:p>
      </dgm:t>
    </dgm:pt>
    <dgm:pt modelId="{A0671486-B624-4D41-905C-CD933024ABC8}" type="sibTrans" cxnId="{B47417AE-E54E-421C-84C9-DA8932C728AC}">
      <dgm:prSet/>
      <dgm:spPr/>
      <dgm:t>
        <a:bodyPr/>
        <a:lstStyle/>
        <a:p>
          <a:endParaRPr lang="ru-RU" u="none"/>
        </a:p>
      </dgm:t>
    </dgm:pt>
    <dgm:pt modelId="{48501E9E-7906-492B-A72B-21B6D22F1DE7}">
      <dgm:prSet custT="1"/>
      <dgm:spPr/>
      <dgm:t>
        <a:bodyPr/>
        <a:lstStyle/>
        <a:p>
          <a:r>
            <a:rPr lang="ru-RU" altLang="ru-RU" sz="15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  Штрафы, санкции, возмещение ущерба  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338</a:t>
          </a:r>
          <a:r>
            <a:rPr lang="en-US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,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6 млн. рублей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35B2540F-D230-49DB-BFBA-2C79C4744DE5}" type="parTrans" cxnId="{2445B702-5432-496D-BA70-4B7300A83A53}">
      <dgm:prSet/>
      <dgm:spPr/>
      <dgm:t>
        <a:bodyPr/>
        <a:lstStyle/>
        <a:p>
          <a:endParaRPr lang="ru-RU" u="none"/>
        </a:p>
      </dgm:t>
    </dgm:pt>
    <dgm:pt modelId="{3A87CF80-3E36-494C-89D6-22DE4786096E}" type="sibTrans" cxnId="{2445B702-5432-496D-BA70-4B7300A83A53}">
      <dgm:prSet/>
      <dgm:spPr/>
      <dgm:t>
        <a:bodyPr/>
        <a:lstStyle/>
        <a:p>
          <a:endParaRPr lang="ru-RU" u="none"/>
        </a:p>
      </dgm:t>
    </dgm:pt>
    <dgm:pt modelId="{5BE3FE9F-7BDC-4D40-9C52-74A7922C809F}">
      <dgm:prSet custT="1"/>
      <dgm:spPr/>
      <dgm:t>
        <a:bodyPr/>
        <a:lstStyle/>
        <a:p>
          <a:r>
            <a:rPr lang="ru-RU" altLang="ru-RU" sz="15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Прочие неналоговые доходы                       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327,1</a:t>
          </a:r>
          <a:r>
            <a:rPr lang="en-US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 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млн. рублей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314308AE-FEF4-4369-B503-1B93DF3F4249}" type="parTrans" cxnId="{A34FB674-36B7-4B63-9921-FBD775332D0A}">
      <dgm:prSet/>
      <dgm:spPr/>
      <dgm:t>
        <a:bodyPr/>
        <a:lstStyle/>
        <a:p>
          <a:endParaRPr lang="ru-RU" u="none"/>
        </a:p>
      </dgm:t>
    </dgm:pt>
    <dgm:pt modelId="{7EDF2111-CD28-40EE-BF95-D81298B7A461}" type="sibTrans" cxnId="{A34FB674-36B7-4B63-9921-FBD775332D0A}">
      <dgm:prSet/>
      <dgm:spPr/>
      <dgm:t>
        <a:bodyPr/>
        <a:lstStyle/>
        <a:p>
          <a:endParaRPr lang="ru-RU" u="none"/>
        </a:p>
      </dgm:t>
    </dgm:pt>
    <dgm:pt modelId="{5B3023A8-25F2-42B5-987D-DA9C70472B54}" type="pres">
      <dgm:prSet presAssocID="{7ACF88FB-BC11-4EB8-B904-69A5B3FF463D}" presName="linearFlow" presStyleCnt="0">
        <dgm:presLayoutVars>
          <dgm:dir/>
          <dgm:resizeHandles val="exact"/>
        </dgm:presLayoutVars>
      </dgm:prSet>
      <dgm:spPr/>
    </dgm:pt>
    <dgm:pt modelId="{F13F7115-3D88-4B70-B2CF-C83F86AA43FD}" type="pres">
      <dgm:prSet presAssocID="{A854291C-53A5-4642-B1EF-76DA71DE09DF}" presName="composite" presStyleCnt="0"/>
      <dgm:spPr/>
    </dgm:pt>
    <dgm:pt modelId="{8509151D-4F28-4BD1-876C-D00AE2352EFD}" type="pres">
      <dgm:prSet presAssocID="{A854291C-53A5-4642-B1EF-76DA71DE09DF}" presName="imgShp" presStyleLbl="fgImgPlace1" presStyleIdx="0" presStyleCnt="5" custLinFactNeighborX="-85457" custLinFactNeighborY="4497"/>
      <dgm:spPr/>
    </dgm:pt>
    <dgm:pt modelId="{2A82C012-6B10-492D-B535-E8DCBE0D7D4C}" type="pres">
      <dgm:prSet presAssocID="{A854291C-53A5-4642-B1EF-76DA71DE09DF}" presName="txShp" presStyleLbl="node1" presStyleIdx="0" presStyleCnt="5" custScaleX="131906" custScaleY="127446" custLinFactNeighborX="-2502" custLinFactNeighborY="11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0487-F079-4F85-8ACF-01B3A951DFC3}" type="pres">
      <dgm:prSet presAssocID="{3B7598BE-2D82-43BB-A757-6F99A3DCA1D4}" presName="spacing" presStyleCnt="0"/>
      <dgm:spPr/>
    </dgm:pt>
    <dgm:pt modelId="{AD777BF4-8D6E-413F-AC6A-A99FE2A8806F}" type="pres">
      <dgm:prSet presAssocID="{7E1BBC31-C54C-4E40-A11F-EA7D5D6C34FD}" presName="composite" presStyleCnt="0"/>
      <dgm:spPr/>
    </dgm:pt>
    <dgm:pt modelId="{F07C19A6-E9E2-41C4-BF6F-77AD1B477334}" type="pres">
      <dgm:prSet presAssocID="{7E1BBC31-C54C-4E40-A11F-EA7D5D6C34FD}" presName="imgShp" presStyleLbl="fgImgPlace1" presStyleIdx="1" presStyleCnt="5" custLinFactNeighborX="-85457" custLinFactNeighborY="-234"/>
      <dgm:spPr/>
    </dgm:pt>
    <dgm:pt modelId="{01DA3914-9A70-43C4-AF38-EC1A7A3AFA73}" type="pres">
      <dgm:prSet presAssocID="{7E1BBC31-C54C-4E40-A11F-EA7D5D6C34FD}" presName="txShp" presStyleLbl="node1" presStyleIdx="1" presStyleCnt="5" custScaleX="125456" custScaleY="9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B44A0-574D-4829-8354-CA261D71506E}" type="pres">
      <dgm:prSet presAssocID="{A5EAF11D-9A18-42FD-AAEA-D763A3882589}" presName="spacing" presStyleCnt="0"/>
      <dgm:spPr/>
    </dgm:pt>
    <dgm:pt modelId="{3196C57F-7BC3-46DB-A128-E1FE2B9635F3}" type="pres">
      <dgm:prSet presAssocID="{3DCBEE65-97FB-4D62-9B89-B4F2C35234BE}" presName="composite" presStyleCnt="0"/>
      <dgm:spPr/>
    </dgm:pt>
    <dgm:pt modelId="{C09C375E-35B1-4EFE-99CA-2F7F2F77BD92}" type="pres">
      <dgm:prSet presAssocID="{3DCBEE65-97FB-4D62-9B89-B4F2C35234BE}" presName="imgShp" presStyleLbl="fgImgPlace1" presStyleIdx="2" presStyleCnt="5" custLinFactNeighborX="-85457" custLinFactNeighborY="2962"/>
      <dgm:spPr/>
    </dgm:pt>
    <dgm:pt modelId="{63A2FA0D-0F71-4DF1-B68E-3F20DDF06F28}" type="pres">
      <dgm:prSet presAssocID="{3DCBEE65-97FB-4D62-9B89-B4F2C35234BE}" presName="txShp" presStyleLbl="node1" presStyleIdx="2" presStyleCnt="5" custScaleX="12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A083-EBB5-433B-8094-288F30506B46}" type="pres">
      <dgm:prSet presAssocID="{A0671486-B624-4D41-905C-CD933024ABC8}" presName="spacing" presStyleCnt="0"/>
      <dgm:spPr/>
    </dgm:pt>
    <dgm:pt modelId="{A055EC72-1BAD-4D81-9A3B-B646DD6F2D5C}" type="pres">
      <dgm:prSet presAssocID="{48501E9E-7906-492B-A72B-21B6D22F1DE7}" presName="composite" presStyleCnt="0"/>
      <dgm:spPr/>
    </dgm:pt>
    <dgm:pt modelId="{79BF13E3-4CDE-4749-B38C-AC8D769D37C1}" type="pres">
      <dgm:prSet presAssocID="{48501E9E-7906-492B-A72B-21B6D22F1DE7}" presName="imgShp" presStyleLbl="fgImgPlace1" presStyleIdx="3" presStyleCnt="5" custLinFactNeighborX="-85457" custLinFactNeighborY="-1971"/>
      <dgm:spPr/>
    </dgm:pt>
    <dgm:pt modelId="{D5D514FE-9304-4819-8FC8-4B062A5BBB93}" type="pres">
      <dgm:prSet presAssocID="{48501E9E-7906-492B-A72B-21B6D22F1DE7}" presName="txShp" presStyleLbl="node1" presStyleIdx="3" presStyleCnt="5" custScaleX="127932" custScaleY="88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DB20-83E2-494E-A516-102EC8F14BA2}" type="pres">
      <dgm:prSet presAssocID="{3A87CF80-3E36-494C-89D6-22DE4786096E}" presName="spacing" presStyleCnt="0"/>
      <dgm:spPr/>
    </dgm:pt>
    <dgm:pt modelId="{08538F84-20C6-4A02-A303-050C37449F74}" type="pres">
      <dgm:prSet presAssocID="{5BE3FE9F-7BDC-4D40-9C52-74A7922C809F}" presName="composite" presStyleCnt="0"/>
      <dgm:spPr/>
    </dgm:pt>
    <dgm:pt modelId="{80F16FA2-1EC1-4578-9CF4-6C5DB96ED2DE}" type="pres">
      <dgm:prSet presAssocID="{5BE3FE9F-7BDC-4D40-9C52-74A7922C809F}" presName="imgShp" presStyleLbl="fgImgPlace1" presStyleIdx="4" presStyleCnt="5" custLinFactNeighborX="-75443" custLinFactNeighborY="-7008"/>
      <dgm:spPr/>
    </dgm:pt>
    <dgm:pt modelId="{3725E2DF-D630-4B19-AEAD-099B2B9A2FEC}" type="pres">
      <dgm:prSet presAssocID="{5BE3FE9F-7BDC-4D40-9C52-74A7922C809F}" presName="txShp" presStyleLbl="node1" presStyleIdx="4" presStyleCnt="5" custScaleX="127932" custLinFactNeighborX="17" custLinFactNeighborY="-9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F9E5C-1BE1-4B25-B133-BBC1BB5555D2}" type="presOf" srcId="{A854291C-53A5-4642-B1EF-76DA71DE09DF}" destId="{2A82C012-6B10-492D-B535-E8DCBE0D7D4C}" srcOrd="0" destOrd="0" presId="urn:microsoft.com/office/officeart/2005/8/layout/vList3"/>
    <dgm:cxn modelId="{87FAB63C-7F69-494D-9410-CA3750258BF3}" type="presOf" srcId="{7ACF88FB-BC11-4EB8-B904-69A5B3FF463D}" destId="{5B3023A8-25F2-42B5-987D-DA9C70472B54}" srcOrd="0" destOrd="0" presId="urn:microsoft.com/office/officeart/2005/8/layout/vList3"/>
    <dgm:cxn modelId="{A34FB674-36B7-4B63-9921-FBD775332D0A}" srcId="{7ACF88FB-BC11-4EB8-B904-69A5B3FF463D}" destId="{5BE3FE9F-7BDC-4D40-9C52-74A7922C809F}" srcOrd="4" destOrd="0" parTransId="{314308AE-FEF4-4369-B503-1B93DF3F4249}" sibTransId="{7EDF2111-CD28-40EE-BF95-D81298B7A461}"/>
    <dgm:cxn modelId="{2445B702-5432-496D-BA70-4B7300A83A53}" srcId="{7ACF88FB-BC11-4EB8-B904-69A5B3FF463D}" destId="{48501E9E-7906-492B-A72B-21B6D22F1DE7}" srcOrd="3" destOrd="0" parTransId="{35B2540F-D230-49DB-BFBA-2C79C4744DE5}" sibTransId="{3A87CF80-3E36-494C-89D6-22DE4786096E}"/>
    <dgm:cxn modelId="{B47417AE-E54E-421C-84C9-DA8932C728AC}" srcId="{7ACF88FB-BC11-4EB8-B904-69A5B3FF463D}" destId="{3DCBEE65-97FB-4D62-9B89-B4F2C35234BE}" srcOrd="2" destOrd="0" parTransId="{32DAD90F-19C7-4A3A-8602-C5C75EDF66DC}" sibTransId="{A0671486-B624-4D41-905C-CD933024ABC8}"/>
    <dgm:cxn modelId="{BF40BB78-3521-41BF-B1A0-67DA5F9B9DB5}" type="presOf" srcId="{5BE3FE9F-7BDC-4D40-9C52-74A7922C809F}" destId="{3725E2DF-D630-4B19-AEAD-099B2B9A2FEC}" srcOrd="0" destOrd="0" presId="urn:microsoft.com/office/officeart/2005/8/layout/vList3"/>
    <dgm:cxn modelId="{DC34D215-A3A2-4728-879D-26D85C573EF0}" type="presOf" srcId="{3DCBEE65-97FB-4D62-9B89-B4F2C35234BE}" destId="{63A2FA0D-0F71-4DF1-B68E-3F20DDF06F28}" srcOrd="0" destOrd="0" presId="urn:microsoft.com/office/officeart/2005/8/layout/vList3"/>
    <dgm:cxn modelId="{E67D20E4-27F9-4D52-AE34-F9A19A896A9E}" type="presOf" srcId="{7E1BBC31-C54C-4E40-A11F-EA7D5D6C34FD}" destId="{01DA3914-9A70-43C4-AF38-EC1A7A3AFA73}" srcOrd="0" destOrd="0" presId="urn:microsoft.com/office/officeart/2005/8/layout/vList3"/>
    <dgm:cxn modelId="{0B25F298-0C5E-4851-B24B-5B932D71B68B}" type="presOf" srcId="{48501E9E-7906-492B-A72B-21B6D22F1DE7}" destId="{D5D514FE-9304-4819-8FC8-4B062A5BBB93}" srcOrd="0" destOrd="0" presId="urn:microsoft.com/office/officeart/2005/8/layout/vList3"/>
    <dgm:cxn modelId="{F8A4C24F-B20C-41AC-8DBE-6C3F47D793B7}" srcId="{7ACF88FB-BC11-4EB8-B904-69A5B3FF463D}" destId="{A854291C-53A5-4642-B1EF-76DA71DE09DF}" srcOrd="0" destOrd="0" parTransId="{542F47C8-7B69-4E88-87BB-48D5087E5146}" sibTransId="{3B7598BE-2D82-43BB-A757-6F99A3DCA1D4}"/>
    <dgm:cxn modelId="{B1075303-1AB2-4836-A66F-29E9171A9C15}" srcId="{7ACF88FB-BC11-4EB8-B904-69A5B3FF463D}" destId="{7E1BBC31-C54C-4E40-A11F-EA7D5D6C34FD}" srcOrd="1" destOrd="0" parTransId="{E4B1A761-AE07-4E29-9330-674A944DF5A5}" sibTransId="{A5EAF11D-9A18-42FD-AAEA-D763A3882589}"/>
    <dgm:cxn modelId="{AC393269-0B35-4DED-A66E-C7BB9675F2B1}" type="presParOf" srcId="{5B3023A8-25F2-42B5-987D-DA9C70472B54}" destId="{F13F7115-3D88-4B70-B2CF-C83F86AA43FD}" srcOrd="0" destOrd="0" presId="urn:microsoft.com/office/officeart/2005/8/layout/vList3"/>
    <dgm:cxn modelId="{4F709CB1-C855-4E37-9276-9E01B7B434B9}" type="presParOf" srcId="{F13F7115-3D88-4B70-B2CF-C83F86AA43FD}" destId="{8509151D-4F28-4BD1-876C-D00AE2352EFD}" srcOrd="0" destOrd="0" presId="urn:microsoft.com/office/officeart/2005/8/layout/vList3"/>
    <dgm:cxn modelId="{0788E479-1DE9-4269-AB0F-7DD7ECF3C4CB}" type="presParOf" srcId="{F13F7115-3D88-4B70-B2CF-C83F86AA43FD}" destId="{2A82C012-6B10-492D-B535-E8DCBE0D7D4C}" srcOrd="1" destOrd="0" presId="urn:microsoft.com/office/officeart/2005/8/layout/vList3"/>
    <dgm:cxn modelId="{EDDB974F-4ED2-4EDE-BC31-6C9FA145AD26}" type="presParOf" srcId="{5B3023A8-25F2-42B5-987D-DA9C70472B54}" destId="{9A520487-F079-4F85-8ACF-01B3A951DFC3}" srcOrd="1" destOrd="0" presId="urn:microsoft.com/office/officeart/2005/8/layout/vList3"/>
    <dgm:cxn modelId="{9100A3A8-504D-47E7-BE32-1B03E21C154C}" type="presParOf" srcId="{5B3023A8-25F2-42B5-987D-DA9C70472B54}" destId="{AD777BF4-8D6E-413F-AC6A-A99FE2A8806F}" srcOrd="2" destOrd="0" presId="urn:microsoft.com/office/officeart/2005/8/layout/vList3"/>
    <dgm:cxn modelId="{F1F3FB2E-5814-4B48-B5E4-105BCA2014EA}" type="presParOf" srcId="{AD777BF4-8D6E-413F-AC6A-A99FE2A8806F}" destId="{F07C19A6-E9E2-41C4-BF6F-77AD1B477334}" srcOrd="0" destOrd="0" presId="urn:microsoft.com/office/officeart/2005/8/layout/vList3"/>
    <dgm:cxn modelId="{0199B007-1834-4558-8AB7-F84B2C7F00A2}" type="presParOf" srcId="{AD777BF4-8D6E-413F-AC6A-A99FE2A8806F}" destId="{01DA3914-9A70-43C4-AF38-EC1A7A3AFA73}" srcOrd="1" destOrd="0" presId="urn:microsoft.com/office/officeart/2005/8/layout/vList3"/>
    <dgm:cxn modelId="{53F9AABC-28F3-4157-8554-D32BA68A5E88}" type="presParOf" srcId="{5B3023A8-25F2-42B5-987D-DA9C70472B54}" destId="{ED4B44A0-574D-4829-8354-CA261D71506E}" srcOrd="3" destOrd="0" presId="urn:microsoft.com/office/officeart/2005/8/layout/vList3"/>
    <dgm:cxn modelId="{1355A01B-E326-4DCC-BE54-7240910B3E90}" type="presParOf" srcId="{5B3023A8-25F2-42B5-987D-DA9C70472B54}" destId="{3196C57F-7BC3-46DB-A128-E1FE2B9635F3}" srcOrd="4" destOrd="0" presId="urn:microsoft.com/office/officeart/2005/8/layout/vList3"/>
    <dgm:cxn modelId="{0E251A4F-BA7E-43D6-8874-E231FCB5082A}" type="presParOf" srcId="{3196C57F-7BC3-46DB-A128-E1FE2B9635F3}" destId="{C09C375E-35B1-4EFE-99CA-2F7F2F77BD92}" srcOrd="0" destOrd="0" presId="urn:microsoft.com/office/officeart/2005/8/layout/vList3"/>
    <dgm:cxn modelId="{7075A576-0CD6-48D5-8A1B-24942E0737FC}" type="presParOf" srcId="{3196C57F-7BC3-46DB-A128-E1FE2B9635F3}" destId="{63A2FA0D-0F71-4DF1-B68E-3F20DDF06F28}" srcOrd="1" destOrd="0" presId="urn:microsoft.com/office/officeart/2005/8/layout/vList3"/>
    <dgm:cxn modelId="{EA78A830-751C-478D-B97F-3B9D61B9C729}" type="presParOf" srcId="{5B3023A8-25F2-42B5-987D-DA9C70472B54}" destId="{BBF6A083-EBB5-433B-8094-288F30506B46}" srcOrd="5" destOrd="0" presId="urn:microsoft.com/office/officeart/2005/8/layout/vList3"/>
    <dgm:cxn modelId="{DD276ECE-DD27-422F-91C2-D116C8CBE84E}" type="presParOf" srcId="{5B3023A8-25F2-42B5-987D-DA9C70472B54}" destId="{A055EC72-1BAD-4D81-9A3B-B646DD6F2D5C}" srcOrd="6" destOrd="0" presId="urn:microsoft.com/office/officeart/2005/8/layout/vList3"/>
    <dgm:cxn modelId="{DA0CDAC9-E393-4ABE-99D9-DD6A0EA4A499}" type="presParOf" srcId="{A055EC72-1BAD-4D81-9A3B-B646DD6F2D5C}" destId="{79BF13E3-4CDE-4749-B38C-AC8D769D37C1}" srcOrd="0" destOrd="0" presId="urn:microsoft.com/office/officeart/2005/8/layout/vList3"/>
    <dgm:cxn modelId="{D78237CF-F59F-48B8-BD7B-A2C401B9459F}" type="presParOf" srcId="{A055EC72-1BAD-4D81-9A3B-B646DD6F2D5C}" destId="{D5D514FE-9304-4819-8FC8-4B062A5BBB93}" srcOrd="1" destOrd="0" presId="urn:microsoft.com/office/officeart/2005/8/layout/vList3"/>
    <dgm:cxn modelId="{55C7CE62-2AEB-4D40-8387-98590E5F3327}" type="presParOf" srcId="{5B3023A8-25F2-42B5-987D-DA9C70472B54}" destId="{217DDB20-83E2-494E-A516-102EC8F14BA2}" srcOrd="7" destOrd="0" presId="urn:microsoft.com/office/officeart/2005/8/layout/vList3"/>
    <dgm:cxn modelId="{308B3CB1-F8B1-4B77-B23E-CD9FFBA31DE4}" type="presParOf" srcId="{5B3023A8-25F2-42B5-987D-DA9C70472B54}" destId="{08538F84-20C6-4A02-A303-050C37449F74}" srcOrd="8" destOrd="0" presId="urn:microsoft.com/office/officeart/2005/8/layout/vList3"/>
    <dgm:cxn modelId="{B45E8292-DAAA-4635-A786-1789FE41D76E}" type="presParOf" srcId="{08538F84-20C6-4A02-A303-050C37449F74}" destId="{80F16FA2-1EC1-4578-9CF4-6C5DB96ED2DE}" srcOrd="0" destOrd="0" presId="urn:microsoft.com/office/officeart/2005/8/layout/vList3"/>
    <dgm:cxn modelId="{0C39D4E5-8A59-47C3-B8F6-9F3ED4BCB3E7}" type="presParOf" srcId="{08538F84-20C6-4A02-A303-050C37449F74}" destId="{3725E2DF-D630-4B19-AEAD-099B2B9A2F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CF88FB-BC11-4EB8-B904-69A5B3FF463D}" type="doc">
      <dgm:prSet loTypeId="urn:microsoft.com/office/officeart/2005/8/layout/vList3" loCatId="picture" qsTypeId="urn:microsoft.com/office/officeart/2005/8/quickstyle/simple3" qsCatId="simple" csTypeId="urn:microsoft.com/office/officeart/2005/8/colors/colorful1" csCatId="colorful" phldr="1"/>
      <dgm:spPr/>
    </dgm:pt>
    <dgm:pt modelId="{A854291C-53A5-4642-B1EF-76DA71DE09DF}">
      <dgm:prSet phldrT="[Текст]" custT="1"/>
      <dgm:spPr/>
      <dgm:t>
        <a:bodyPr/>
        <a:lstStyle/>
        <a:p>
          <a:r>
            <a:rPr lang="ru-RU" altLang="ru-RU" sz="1500" b="1" u="none" dirty="0" smtClean="0">
              <a:latin typeface="+mn-lt"/>
              <a:cs typeface="Times New Roman" pitchFamily="18" charset="0"/>
            </a:rPr>
            <a:t>Налог на доходы физических лиц                              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32 751,3 млн. рублей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542F47C8-7B69-4E88-87BB-48D5087E5146}" type="parTrans" cxnId="{F8A4C24F-B20C-41AC-8DBE-6C3F47D793B7}">
      <dgm:prSet/>
      <dgm:spPr/>
      <dgm:t>
        <a:bodyPr/>
        <a:lstStyle/>
        <a:p>
          <a:endParaRPr lang="ru-RU"/>
        </a:p>
      </dgm:t>
    </dgm:pt>
    <dgm:pt modelId="{3B7598BE-2D82-43BB-A757-6F99A3DCA1D4}" type="sibTrans" cxnId="{F8A4C24F-B20C-41AC-8DBE-6C3F47D793B7}">
      <dgm:prSet/>
      <dgm:spPr/>
      <dgm:t>
        <a:bodyPr/>
        <a:lstStyle/>
        <a:p>
          <a:endParaRPr lang="ru-RU"/>
        </a:p>
      </dgm:t>
    </dgm:pt>
    <dgm:pt modelId="{7E1BBC31-C54C-4E40-A11F-EA7D5D6C34FD}">
      <dgm:prSet phldrT="[Текст]" custT="1"/>
      <dgm:spPr/>
      <dgm:t>
        <a:bodyPr/>
        <a:lstStyle/>
        <a:p>
          <a:r>
            <a:rPr lang="ru-RU" altLang="ru-RU" sz="1500" b="1" u="none" dirty="0" smtClean="0">
              <a:latin typeface="+mn-lt"/>
              <a:cs typeface="Times New Roman" pitchFamily="18" charset="0"/>
            </a:rPr>
            <a:t>           Упрощенная система</a:t>
          </a:r>
          <a:r>
            <a:rPr lang="en-US" altLang="ru-RU" sz="1500" b="1" u="none" dirty="0" smtClean="0">
              <a:latin typeface="+mn-lt"/>
              <a:cs typeface="Times New Roman" pitchFamily="18" charset="0"/>
            </a:rPr>
            <a:t> </a:t>
          </a:r>
          <a:r>
            <a:rPr lang="ru-RU" altLang="ru-RU" sz="1500" b="1" u="none" dirty="0" smtClean="0">
              <a:latin typeface="+mn-lt"/>
              <a:cs typeface="Times New Roman" pitchFamily="18" charset="0"/>
            </a:rPr>
            <a:t>налогообложения                   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4 344,5 млн. рублей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E4B1A761-AE07-4E29-9330-674A944DF5A5}" type="parTrans" cxnId="{B1075303-1AB2-4836-A66F-29E9171A9C15}">
      <dgm:prSet/>
      <dgm:spPr/>
      <dgm:t>
        <a:bodyPr/>
        <a:lstStyle/>
        <a:p>
          <a:endParaRPr lang="ru-RU"/>
        </a:p>
      </dgm:t>
    </dgm:pt>
    <dgm:pt modelId="{A5EAF11D-9A18-42FD-AAEA-D763A3882589}" type="sibTrans" cxnId="{B1075303-1AB2-4836-A66F-29E9171A9C15}">
      <dgm:prSet/>
      <dgm:spPr/>
      <dgm:t>
        <a:bodyPr/>
        <a:lstStyle/>
        <a:p>
          <a:endParaRPr lang="ru-RU"/>
        </a:p>
      </dgm:t>
    </dgm:pt>
    <dgm:pt modelId="{3DCBEE65-97FB-4D62-9B89-B4F2C35234B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altLang="ru-RU" sz="1500" b="1" u="none" dirty="0" smtClean="0">
              <a:latin typeface="+mn-lt"/>
              <a:cs typeface="Times New Roman" pitchFamily="18" charset="0"/>
            </a:rPr>
            <a:t>       Земельный налог </a:t>
          </a:r>
        </a:p>
        <a:p>
          <a:pPr>
            <a:spcAft>
              <a:spcPts val="0"/>
            </a:spcAft>
          </a:pP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2 088,3 млн. рублей                                               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32DAD90F-19C7-4A3A-8602-C5C75EDF66DC}" type="parTrans" cxnId="{B47417AE-E54E-421C-84C9-DA8932C728AC}">
      <dgm:prSet/>
      <dgm:spPr/>
      <dgm:t>
        <a:bodyPr/>
        <a:lstStyle/>
        <a:p>
          <a:endParaRPr lang="ru-RU"/>
        </a:p>
      </dgm:t>
    </dgm:pt>
    <dgm:pt modelId="{A0671486-B624-4D41-905C-CD933024ABC8}" type="sibTrans" cxnId="{B47417AE-E54E-421C-84C9-DA8932C728AC}">
      <dgm:prSet/>
      <dgm:spPr/>
      <dgm:t>
        <a:bodyPr/>
        <a:lstStyle/>
        <a:p>
          <a:endParaRPr lang="ru-RU"/>
        </a:p>
      </dgm:t>
    </dgm:pt>
    <dgm:pt modelId="{48501E9E-7906-492B-A72B-21B6D22F1DE7}">
      <dgm:prSet custT="1"/>
      <dgm:spPr/>
      <dgm:t>
        <a:bodyPr/>
        <a:lstStyle/>
        <a:p>
          <a:r>
            <a:rPr lang="ru-RU" altLang="ru-RU" sz="1500" b="1" u="none" dirty="0" smtClean="0">
              <a:latin typeface="+mn-lt"/>
              <a:cs typeface="Times New Roman" pitchFamily="18" charset="0"/>
            </a:rPr>
            <a:t>     Налог на имущество физических лиц                     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1 924,8 млн. рублей   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35B2540F-D230-49DB-BFBA-2C79C4744DE5}" type="parTrans" cxnId="{2445B702-5432-496D-BA70-4B7300A83A53}">
      <dgm:prSet/>
      <dgm:spPr/>
      <dgm:t>
        <a:bodyPr/>
        <a:lstStyle/>
        <a:p>
          <a:endParaRPr lang="ru-RU"/>
        </a:p>
      </dgm:t>
    </dgm:pt>
    <dgm:pt modelId="{3A87CF80-3E36-494C-89D6-22DE4786096E}" type="sibTrans" cxnId="{2445B702-5432-496D-BA70-4B7300A83A53}">
      <dgm:prSet/>
      <dgm:spPr/>
      <dgm:t>
        <a:bodyPr/>
        <a:lstStyle/>
        <a:p>
          <a:endParaRPr lang="ru-RU"/>
        </a:p>
      </dgm:t>
    </dgm:pt>
    <dgm:pt modelId="{5BE3FE9F-7BDC-4D40-9C52-74A7922C809F}">
      <dgm:prSet custT="1"/>
      <dgm:spPr/>
      <dgm:t>
        <a:bodyPr/>
        <a:lstStyle/>
        <a:p>
          <a:r>
            <a:rPr lang="ru-RU" altLang="ru-RU" sz="1500" b="1" u="none" dirty="0" smtClean="0">
              <a:latin typeface="+mn-lt"/>
              <a:cs typeface="Times New Roman" pitchFamily="18" charset="0"/>
            </a:rPr>
            <a:t>       Патентная система налогообложения               </a:t>
          </a:r>
          <a:r>
            <a:rPr lang="ru-RU" altLang="ru-RU" sz="1500" b="1" u="none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rPr>
            <a:t>1 597,3 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млн. рублей</a:t>
          </a:r>
          <a:endParaRPr lang="ru-RU" sz="1500" u="none" dirty="0">
            <a:latin typeface="+mn-lt"/>
          </a:endParaRPr>
        </a:p>
      </dgm:t>
    </dgm:pt>
    <dgm:pt modelId="{314308AE-FEF4-4369-B503-1B93DF3F4249}" type="parTrans" cxnId="{A34FB674-36B7-4B63-9921-FBD775332D0A}">
      <dgm:prSet/>
      <dgm:spPr/>
      <dgm:t>
        <a:bodyPr/>
        <a:lstStyle/>
        <a:p>
          <a:endParaRPr lang="ru-RU"/>
        </a:p>
      </dgm:t>
    </dgm:pt>
    <dgm:pt modelId="{7EDF2111-CD28-40EE-BF95-D81298B7A461}" type="sibTrans" cxnId="{A34FB674-36B7-4B63-9921-FBD775332D0A}">
      <dgm:prSet/>
      <dgm:spPr/>
      <dgm:t>
        <a:bodyPr/>
        <a:lstStyle/>
        <a:p>
          <a:endParaRPr lang="ru-RU"/>
        </a:p>
      </dgm:t>
    </dgm:pt>
    <dgm:pt modelId="{CA6AD779-D5E5-462A-83E7-AB83D665154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altLang="ru-RU" sz="1500" b="1" u="none" dirty="0" smtClean="0">
              <a:latin typeface="+mn-lt"/>
              <a:cs typeface="Times New Roman" pitchFamily="18" charset="0"/>
            </a:rPr>
            <a:t>Госпошлина                                                           </a:t>
          </a:r>
        </a:p>
        <a:p>
          <a:pPr>
            <a:spcAft>
              <a:spcPts val="0"/>
            </a:spcAft>
          </a:pPr>
          <a:r>
            <a:rPr lang="ru-RU" altLang="ru-RU" sz="1500" b="1" u="none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rPr>
            <a:t>1 191,5 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млн. рублей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029997E1-03DD-4DC2-846A-7101D2ED1924}" type="parTrans" cxnId="{408AC805-E5A3-4EA1-A055-B2016488F12A}">
      <dgm:prSet/>
      <dgm:spPr/>
      <dgm:t>
        <a:bodyPr/>
        <a:lstStyle/>
        <a:p>
          <a:endParaRPr lang="ru-RU"/>
        </a:p>
      </dgm:t>
    </dgm:pt>
    <dgm:pt modelId="{988CC67C-066B-4B78-8E9A-5DEC7F857087}" type="sibTrans" cxnId="{408AC805-E5A3-4EA1-A055-B2016488F12A}">
      <dgm:prSet/>
      <dgm:spPr/>
      <dgm:t>
        <a:bodyPr/>
        <a:lstStyle/>
        <a:p>
          <a:endParaRPr lang="ru-RU"/>
        </a:p>
      </dgm:t>
    </dgm:pt>
    <dgm:pt modelId="{081CFCE0-ED95-4512-9AFD-BABBF0B8FBD9}">
      <dgm:prSet custT="1"/>
      <dgm:spPr/>
      <dgm:t>
        <a:bodyPr/>
        <a:lstStyle/>
        <a:p>
          <a:r>
            <a:rPr lang="ru-RU" sz="1500" b="1" u="none" dirty="0" smtClean="0">
              <a:latin typeface="+mn-lt"/>
              <a:cs typeface="Times New Roman" pitchFamily="18" charset="0"/>
            </a:rPr>
            <a:t>Транспортный налог                                              </a:t>
          </a: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528,5 млн. рублей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AAD10D44-9B23-489B-8337-C0DF6B7AFA37}" type="parTrans" cxnId="{EB57B76F-78F7-4245-AE2D-24949CEC00C8}">
      <dgm:prSet/>
      <dgm:spPr/>
      <dgm:t>
        <a:bodyPr/>
        <a:lstStyle/>
        <a:p>
          <a:endParaRPr lang="ru-RU"/>
        </a:p>
      </dgm:t>
    </dgm:pt>
    <dgm:pt modelId="{D17D0FD5-5F81-41C1-AEDE-7667B4A29C81}" type="sibTrans" cxnId="{EB57B76F-78F7-4245-AE2D-24949CEC00C8}">
      <dgm:prSet/>
      <dgm:spPr/>
      <dgm:t>
        <a:bodyPr/>
        <a:lstStyle/>
        <a:p>
          <a:endParaRPr lang="ru-RU"/>
        </a:p>
      </dgm:t>
    </dgm:pt>
    <dgm:pt modelId="{EF2AB041-A161-4EF6-A49B-88C36E289F4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altLang="ru-RU" sz="1500" b="1" u="none" dirty="0" smtClean="0">
              <a:latin typeface="+mn-lt"/>
              <a:cs typeface="Times New Roman" pitchFamily="18" charset="0"/>
            </a:rPr>
            <a:t>Прочие налоговые доходы </a:t>
          </a:r>
        </a:p>
        <a:p>
          <a:pPr>
            <a:spcAft>
              <a:spcPts val="0"/>
            </a:spcAft>
          </a:pPr>
          <a:r>
            <a:rPr lang="ru-RU" altLang="ru-RU" sz="1500" b="1" u="none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223,6  млн. рублей</a:t>
          </a:r>
          <a:endParaRPr lang="ru-RU" sz="1500" u="none" dirty="0">
            <a:solidFill>
              <a:srgbClr val="600000"/>
            </a:solidFill>
            <a:latin typeface="+mn-lt"/>
          </a:endParaRPr>
        </a:p>
      </dgm:t>
    </dgm:pt>
    <dgm:pt modelId="{653C329D-8200-471A-B49C-1415B9064888}" type="parTrans" cxnId="{24FBD897-4C05-4791-A6D2-97AA1B68DF84}">
      <dgm:prSet/>
      <dgm:spPr/>
      <dgm:t>
        <a:bodyPr/>
        <a:lstStyle/>
        <a:p>
          <a:endParaRPr lang="ru-RU"/>
        </a:p>
      </dgm:t>
    </dgm:pt>
    <dgm:pt modelId="{2A3529FD-58D9-49B7-9798-0FB82A687B32}" type="sibTrans" cxnId="{24FBD897-4C05-4791-A6D2-97AA1B68DF84}">
      <dgm:prSet/>
      <dgm:spPr/>
      <dgm:t>
        <a:bodyPr/>
        <a:lstStyle/>
        <a:p>
          <a:endParaRPr lang="ru-RU"/>
        </a:p>
      </dgm:t>
    </dgm:pt>
    <dgm:pt modelId="{5B3023A8-25F2-42B5-987D-DA9C70472B54}" type="pres">
      <dgm:prSet presAssocID="{7ACF88FB-BC11-4EB8-B904-69A5B3FF463D}" presName="linearFlow" presStyleCnt="0">
        <dgm:presLayoutVars>
          <dgm:dir/>
          <dgm:resizeHandles val="exact"/>
        </dgm:presLayoutVars>
      </dgm:prSet>
      <dgm:spPr/>
    </dgm:pt>
    <dgm:pt modelId="{F13F7115-3D88-4B70-B2CF-C83F86AA43FD}" type="pres">
      <dgm:prSet presAssocID="{A854291C-53A5-4642-B1EF-76DA71DE09DF}" presName="composite" presStyleCnt="0"/>
      <dgm:spPr/>
    </dgm:pt>
    <dgm:pt modelId="{8509151D-4F28-4BD1-876C-D00AE2352EFD}" type="pres">
      <dgm:prSet presAssocID="{A854291C-53A5-4642-B1EF-76DA71DE09DF}" presName="imgShp" presStyleLbl="fgImgPlace1" presStyleIdx="0" presStyleCnt="8" custLinFactNeighborX="-85457" custLinFactNeighborY="4497"/>
      <dgm:spPr/>
    </dgm:pt>
    <dgm:pt modelId="{2A82C012-6B10-492D-B535-E8DCBE0D7D4C}" type="pres">
      <dgm:prSet presAssocID="{A854291C-53A5-4642-B1EF-76DA71DE09DF}" presName="txShp" presStyleLbl="node1" presStyleIdx="0" presStyleCnt="8" custScaleX="131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20487-F079-4F85-8ACF-01B3A951DFC3}" type="pres">
      <dgm:prSet presAssocID="{3B7598BE-2D82-43BB-A757-6F99A3DCA1D4}" presName="spacing" presStyleCnt="0"/>
      <dgm:spPr/>
    </dgm:pt>
    <dgm:pt modelId="{AD777BF4-8D6E-413F-AC6A-A99FE2A8806F}" type="pres">
      <dgm:prSet presAssocID="{7E1BBC31-C54C-4E40-A11F-EA7D5D6C34FD}" presName="composite" presStyleCnt="0"/>
      <dgm:spPr/>
    </dgm:pt>
    <dgm:pt modelId="{F07C19A6-E9E2-41C4-BF6F-77AD1B477334}" type="pres">
      <dgm:prSet presAssocID="{7E1BBC31-C54C-4E40-A11F-EA7D5D6C34FD}" presName="imgShp" presStyleLbl="fgImgPlace1" presStyleIdx="1" presStyleCnt="8" custLinFactNeighborX="-85457" custLinFactNeighborY="-234"/>
      <dgm:spPr/>
    </dgm:pt>
    <dgm:pt modelId="{01DA3914-9A70-43C4-AF38-EC1A7A3AFA73}" type="pres">
      <dgm:prSet presAssocID="{7E1BBC31-C54C-4E40-A11F-EA7D5D6C34FD}" presName="txShp" presStyleLbl="node1" presStyleIdx="1" presStyleCnt="8" custScaleX="131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B44A0-574D-4829-8354-CA261D71506E}" type="pres">
      <dgm:prSet presAssocID="{A5EAF11D-9A18-42FD-AAEA-D763A3882589}" presName="spacing" presStyleCnt="0"/>
      <dgm:spPr/>
    </dgm:pt>
    <dgm:pt modelId="{3196C57F-7BC3-46DB-A128-E1FE2B9635F3}" type="pres">
      <dgm:prSet presAssocID="{3DCBEE65-97FB-4D62-9B89-B4F2C35234BE}" presName="composite" presStyleCnt="0"/>
      <dgm:spPr/>
    </dgm:pt>
    <dgm:pt modelId="{C09C375E-35B1-4EFE-99CA-2F7F2F77BD92}" type="pres">
      <dgm:prSet presAssocID="{3DCBEE65-97FB-4D62-9B89-B4F2C35234BE}" presName="imgShp" presStyleLbl="fgImgPlace1" presStyleIdx="2" presStyleCnt="8" custLinFactNeighborX="-85457" custLinFactNeighborY="2962"/>
      <dgm:spPr/>
    </dgm:pt>
    <dgm:pt modelId="{63A2FA0D-0F71-4DF1-B68E-3F20DDF06F28}" type="pres">
      <dgm:prSet presAssocID="{3DCBEE65-97FB-4D62-9B89-B4F2C35234BE}" presName="txShp" presStyleLbl="node1" presStyleIdx="2" presStyleCnt="8" custScaleX="131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A083-EBB5-433B-8094-288F30506B46}" type="pres">
      <dgm:prSet presAssocID="{A0671486-B624-4D41-905C-CD933024ABC8}" presName="spacing" presStyleCnt="0"/>
      <dgm:spPr/>
    </dgm:pt>
    <dgm:pt modelId="{A055EC72-1BAD-4D81-9A3B-B646DD6F2D5C}" type="pres">
      <dgm:prSet presAssocID="{48501E9E-7906-492B-A72B-21B6D22F1DE7}" presName="composite" presStyleCnt="0"/>
      <dgm:spPr/>
    </dgm:pt>
    <dgm:pt modelId="{79BF13E3-4CDE-4749-B38C-AC8D769D37C1}" type="pres">
      <dgm:prSet presAssocID="{48501E9E-7906-492B-A72B-21B6D22F1DE7}" presName="imgShp" presStyleLbl="fgImgPlace1" presStyleIdx="3" presStyleCnt="8" custLinFactNeighborX="-85457" custLinFactNeighborY="-1971"/>
      <dgm:spPr/>
    </dgm:pt>
    <dgm:pt modelId="{D5D514FE-9304-4819-8FC8-4B062A5BBB93}" type="pres">
      <dgm:prSet presAssocID="{48501E9E-7906-492B-A72B-21B6D22F1DE7}" presName="txShp" presStyleLbl="node1" presStyleIdx="3" presStyleCnt="8" custScaleX="13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DB20-83E2-494E-A516-102EC8F14BA2}" type="pres">
      <dgm:prSet presAssocID="{3A87CF80-3E36-494C-89D6-22DE4786096E}" presName="spacing" presStyleCnt="0"/>
      <dgm:spPr/>
    </dgm:pt>
    <dgm:pt modelId="{08538F84-20C6-4A02-A303-050C37449F74}" type="pres">
      <dgm:prSet presAssocID="{5BE3FE9F-7BDC-4D40-9C52-74A7922C809F}" presName="composite" presStyleCnt="0"/>
      <dgm:spPr/>
    </dgm:pt>
    <dgm:pt modelId="{80F16FA2-1EC1-4578-9CF4-6C5DB96ED2DE}" type="pres">
      <dgm:prSet presAssocID="{5BE3FE9F-7BDC-4D40-9C52-74A7922C809F}" presName="imgShp" presStyleLbl="fgImgPlace1" presStyleIdx="4" presStyleCnt="8" custLinFactNeighborX="-75443" custLinFactNeighborY="-7008"/>
      <dgm:spPr/>
    </dgm:pt>
    <dgm:pt modelId="{3725E2DF-D630-4B19-AEAD-099B2B9A2FEC}" type="pres">
      <dgm:prSet presAssocID="{5BE3FE9F-7BDC-4D40-9C52-74A7922C809F}" presName="txShp" presStyleLbl="node1" presStyleIdx="4" presStyleCnt="8" custScaleX="131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0136-4F07-4FE0-B4CF-AD0978FA4D07}" type="pres">
      <dgm:prSet presAssocID="{7EDF2111-CD28-40EE-BF95-D81298B7A461}" presName="spacing" presStyleCnt="0"/>
      <dgm:spPr/>
    </dgm:pt>
    <dgm:pt modelId="{C99414BC-BB0F-4260-A424-C1AA7702203E}" type="pres">
      <dgm:prSet presAssocID="{CA6AD779-D5E5-462A-83E7-AB83D6651541}" presName="composite" presStyleCnt="0"/>
      <dgm:spPr/>
    </dgm:pt>
    <dgm:pt modelId="{5691550D-5799-4847-9559-3E2E16FEB5D6}" type="pres">
      <dgm:prSet presAssocID="{CA6AD779-D5E5-462A-83E7-AB83D6651541}" presName="imgShp" presStyleLbl="fgImgPlace1" presStyleIdx="5" presStyleCnt="8" custLinFactNeighborX="-75543" custLinFactNeighborY="4332"/>
      <dgm:spPr>
        <a:prstGeom prst="ellipse">
          <a:avLst/>
        </a:prstGeom>
      </dgm:spPr>
    </dgm:pt>
    <dgm:pt modelId="{0DCA3D17-EAB6-49C1-8014-DE8AA3B45412}" type="pres">
      <dgm:prSet presAssocID="{CA6AD779-D5E5-462A-83E7-AB83D6651541}" presName="txShp" presStyleLbl="node1" presStyleIdx="5" presStyleCnt="8" custScaleX="129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CE9E4-FC1B-4EB3-B62E-0876148F9B47}" type="pres">
      <dgm:prSet presAssocID="{988CC67C-066B-4B78-8E9A-5DEC7F857087}" presName="spacing" presStyleCnt="0"/>
      <dgm:spPr/>
    </dgm:pt>
    <dgm:pt modelId="{7099C663-A0D1-4057-93B1-A1D705BCBBF8}" type="pres">
      <dgm:prSet presAssocID="{081CFCE0-ED95-4512-9AFD-BABBF0B8FBD9}" presName="composite" presStyleCnt="0"/>
      <dgm:spPr/>
    </dgm:pt>
    <dgm:pt modelId="{87EFD74E-899B-44BC-B161-9AEAE0DE0660}" type="pres">
      <dgm:prSet presAssocID="{081CFCE0-ED95-4512-9AFD-BABBF0B8FBD9}" presName="imgShp" presStyleLbl="fgImgPlace1" presStyleIdx="6" presStyleCnt="8" custLinFactNeighborX="-85457" custLinFactNeighborY="-317"/>
      <dgm:spPr/>
    </dgm:pt>
    <dgm:pt modelId="{4A28DE38-198D-4DAB-ACD9-B6B8A7082231}" type="pres">
      <dgm:prSet presAssocID="{081CFCE0-ED95-4512-9AFD-BABBF0B8FBD9}" presName="txShp" presStyleLbl="node1" presStyleIdx="6" presStyleCnt="8" custScaleX="131906" custLinFactNeighborX="-441" custLinFactNeighborY="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994A1-425A-4479-B59E-C6258061BF54}" type="pres">
      <dgm:prSet presAssocID="{D17D0FD5-5F81-41C1-AEDE-7667B4A29C81}" presName="spacing" presStyleCnt="0"/>
      <dgm:spPr/>
    </dgm:pt>
    <dgm:pt modelId="{4C9AA105-13B9-46C9-88F7-43187E238BD7}" type="pres">
      <dgm:prSet presAssocID="{EF2AB041-A161-4EF6-A49B-88C36E289F42}" presName="composite" presStyleCnt="0"/>
      <dgm:spPr/>
    </dgm:pt>
    <dgm:pt modelId="{DCBEAA95-DF0A-442C-B030-C20565932A43}" type="pres">
      <dgm:prSet presAssocID="{EF2AB041-A161-4EF6-A49B-88C36E289F42}" presName="imgShp" presStyleLbl="fgImgPlace1" presStyleIdx="7" presStyleCnt="8" custLinFactNeighborX="-85457" custLinFactNeighborY="-10383"/>
      <dgm:spPr/>
    </dgm:pt>
    <dgm:pt modelId="{48172384-3211-42A1-AEBD-1F3502FC7675}" type="pres">
      <dgm:prSet presAssocID="{EF2AB041-A161-4EF6-A49B-88C36E289F42}" presName="txShp" presStyleLbl="node1" presStyleIdx="7" presStyleCnt="8" custScaleX="133375" custLinFactNeighborX="-1165" custLinFactNeighborY="-10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7B6DF-6077-41E6-A45A-05B06A7CC47B}" type="presOf" srcId="{A854291C-53A5-4642-B1EF-76DA71DE09DF}" destId="{2A82C012-6B10-492D-B535-E8DCBE0D7D4C}" srcOrd="0" destOrd="0" presId="urn:microsoft.com/office/officeart/2005/8/layout/vList3"/>
    <dgm:cxn modelId="{EB57B76F-78F7-4245-AE2D-24949CEC00C8}" srcId="{7ACF88FB-BC11-4EB8-B904-69A5B3FF463D}" destId="{081CFCE0-ED95-4512-9AFD-BABBF0B8FBD9}" srcOrd="6" destOrd="0" parTransId="{AAD10D44-9B23-489B-8337-C0DF6B7AFA37}" sibTransId="{D17D0FD5-5F81-41C1-AEDE-7667B4A29C81}"/>
    <dgm:cxn modelId="{F8A4C24F-B20C-41AC-8DBE-6C3F47D793B7}" srcId="{7ACF88FB-BC11-4EB8-B904-69A5B3FF463D}" destId="{A854291C-53A5-4642-B1EF-76DA71DE09DF}" srcOrd="0" destOrd="0" parTransId="{542F47C8-7B69-4E88-87BB-48D5087E5146}" sibTransId="{3B7598BE-2D82-43BB-A757-6F99A3DCA1D4}"/>
    <dgm:cxn modelId="{2445B702-5432-496D-BA70-4B7300A83A53}" srcId="{7ACF88FB-BC11-4EB8-B904-69A5B3FF463D}" destId="{48501E9E-7906-492B-A72B-21B6D22F1DE7}" srcOrd="3" destOrd="0" parTransId="{35B2540F-D230-49DB-BFBA-2C79C4744DE5}" sibTransId="{3A87CF80-3E36-494C-89D6-22DE4786096E}"/>
    <dgm:cxn modelId="{B1075303-1AB2-4836-A66F-29E9171A9C15}" srcId="{7ACF88FB-BC11-4EB8-B904-69A5B3FF463D}" destId="{7E1BBC31-C54C-4E40-A11F-EA7D5D6C34FD}" srcOrd="1" destOrd="0" parTransId="{E4B1A761-AE07-4E29-9330-674A944DF5A5}" sibTransId="{A5EAF11D-9A18-42FD-AAEA-D763A3882589}"/>
    <dgm:cxn modelId="{408AC805-E5A3-4EA1-A055-B2016488F12A}" srcId="{7ACF88FB-BC11-4EB8-B904-69A5B3FF463D}" destId="{CA6AD779-D5E5-462A-83E7-AB83D6651541}" srcOrd="5" destOrd="0" parTransId="{029997E1-03DD-4DC2-846A-7101D2ED1924}" sibTransId="{988CC67C-066B-4B78-8E9A-5DEC7F857087}"/>
    <dgm:cxn modelId="{6D6C6219-1AE9-4A0D-8871-98656618596F}" type="presOf" srcId="{7ACF88FB-BC11-4EB8-B904-69A5B3FF463D}" destId="{5B3023A8-25F2-42B5-987D-DA9C70472B54}" srcOrd="0" destOrd="0" presId="urn:microsoft.com/office/officeart/2005/8/layout/vList3"/>
    <dgm:cxn modelId="{DFD47AA4-6D2E-4642-9D42-46A0FC361FFD}" type="presOf" srcId="{7E1BBC31-C54C-4E40-A11F-EA7D5D6C34FD}" destId="{01DA3914-9A70-43C4-AF38-EC1A7A3AFA73}" srcOrd="0" destOrd="0" presId="urn:microsoft.com/office/officeart/2005/8/layout/vList3"/>
    <dgm:cxn modelId="{B47417AE-E54E-421C-84C9-DA8932C728AC}" srcId="{7ACF88FB-BC11-4EB8-B904-69A5B3FF463D}" destId="{3DCBEE65-97FB-4D62-9B89-B4F2C35234BE}" srcOrd="2" destOrd="0" parTransId="{32DAD90F-19C7-4A3A-8602-C5C75EDF66DC}" sibTransId="{A0671486-B624-4D41-905C-CD933024ABC8}"/>
    <dgm:cxn modelId="{A34FB674-36B7-4B63-9921-FBD775332D0A}" srcId="{7ACF88FB-BC11-4EB8-B904-69A5B3FF463D}" destId="{5BE3FE9F-7BDC-4D40-9C52-74A7922C809F}" srcOrd="4" destOrd="0" parTransId="{314308AE-FEF4-4369-B503-1B93DF3F4249}" sibTransId="{7EDF2111-CD28-40EE-BF95-D81298B7A461}"/>
    <dgm:cxn modelId="{723F858F-6198-48CD-BB75-F79DC5AB7B42}" type="presOf" srcId="{3DCBEE65-97FB-4D62-9B89-B4F2C35234BE}" destId="{63A2FA0D-0F71-4DF1-B68E-3F20DDF06F28}" srcOrd="0" destOrd="0" presId="urn:microsoft.com/office/officeart/2005/8/layout/vList3"/>
    <dgm:cxn modelId="{B35C1CF2-CB70-4CF9-85B7-833B64AB5F18}" type="presOf" srcId="{5BE3FE9F-7BDC-4D40-9C52-74A7922C809F}" destId="{3725E2DF-D630-4B19-AEAD-099B2B9A2FEC}" srcOrd="0" destOrd="0" presId="urn:microsoft.com/office/officeart/2005/8/layout/vList3"/>
    <dgm:cxn modelId="{8655A2F0-7B70-4560-BEB0-31C672FAD632}" type="presOf" srcId="{48501E9E-7906-492B-A72B-21B6D22F1DE7}" destId="{D5D514FE-9304-4819-8FC8-4B062A5BBB93}" srcOrd="0" destOrd="0" presId="urn:microsoft.com/office/officeart/2005/8/layout/vList3"/>
    <dgm:cxn modelId="{C79A4309-3721-4F82-AFBE-FF847F145E0D}" type="presOf" srcId="{EF2AB041-A161-4EF6-A49B-88C36E289F42}" destId="{48172384-3211-42A1-AEBD-1F3502FC7675}" srcOrd="0" destOrd="0" presId="urn:microsoft.com/office/officeart/2005/8/layout/vList3"/>
    <dgm:cxn modelId="{B0D61485-D113-48D0-B782-3A3BF75A9B09}" type="presOf" srcId="{CA6AD779-D5E5-462A-83E7-AB83D6651541}" destId="{0DCA3D17-EAB6-49C1-8014-DE8AA3B45412}" srcOrd="0" destOrd="0" presId="urn:microsoft.com/office/officeart/2005/8/layout/vList3"/>
    <dgm:cxn modelId="{316A70FD-E9C4-4D83-A859-B9D373BA38A0}" type="presOf" srcId="{081CFCE0-ED95-4512-9AFD-BABBF0B8FBD9}" destId="{4A28DE38-198D-4DAB-ACD9-B6B8A7082231}" srcOrd="0" destOrd="0" presId="urn:microsoft.com/office/officeart/2005/8/layout/vList3"/>
    <dgm:cxn modelId="{24FBD897-4C05-4791-A6D2-97AA1B68DF84}" srcId="{7ACF88FB-BC11-4EB8-B904-69A5B3FF463D}" destId="{EF2AB041-A161-4EF6-A49B-88C36E289F42}" srcOrd="7" destOrd="0" parTransId="{653C329D-8200-471A-B49C-1415B9064888}" sibTransId="{2A3529FD-58D9-49B7-9798-0FB82A687B32}"/>
    <dgm:cxn modelId="{BC799CB8-12E4-4C8D-B7EE-EA4865567BCF}" type="presParOf" srcId="{5B3023A8-25F2-42B5-987D-DA9C70472B54}" destId="{F13F7115-3D88-4B70-B2CF-C83F86AA43FD}" srcOrd="0" destOrd="0" presId="urn:microsoft.com/office/officeart/2005/8/layout/vList3"/>
    <dgm:cxn modelId="{AEC61194-7B00-4C7E-8F16-47EEA7C8CDB8}" type="presParOf" srcId="{F13F7115-3D88-4B70-B2CF-C83F86AA43FD}" destId="{8509151D-4F28-4BD1-876C-D00AE2352EFD}" srcOrd="0" destOrd="0" presId="urn:microsoft.com/office/officeart/2005/8/layout/vList3"/>
    <dgm:cxn modelId="{8899F41D-9EEA-4F59-92CA-26E73F57E125}" type="presParOf" srcId="{F13F7115-3D88-4B70-B2CF-C83F86AA43FD}" destId="{2A82C012-6B10-492D-B535-E8DCBE0D7D4C}" srcOrd="1" destOrd="0" presId="urn:microsoft.com/office/officeart/2005/8/layout/vList3"/>
    <dgm:cxn modelId="{3AB323FF-76F8-4CB4-9562-CAD340E61DE4}" type="presParOf" srcId="{5B3023A8-25F2-42B5-987D-DA9C70472B54}" destId="{9A520487-F079-4F85-8ACF-01B3A951DFC3}" srcOrd="1" destOrd="0" presId="urn:microsoft.com/office/officeart/2005/8/layout/vList3"/>
    <dgm:cxn modelId="{9337D363-415C-46B8-8848-C329588D1F38}" type="presParOf" srcId="{5B3023A8-25F2-42B5-987D-DA9C70472B54}" destId="{AD777BF4-8D6E-413F-AC6A-A99FE2A8806F}" srcOrd="2" destOrd="0" presId="urn:microsoft.com/office/officeart/2005/8/layout/vList3"/>
    <dgm:cxn modelId="{77BFD316-FD08-4860-947D-ABEEDDAD09A2}" type="presParOf" srcId="{AD777BF4-8D6E-413F-AC6A-A99FE2A8806F}" destId="{F07C19A6-E9E2-41C4-BF6F-77AD1B477334}" srcOrd="0" destOrd="0" presId="urn:microsoft.com/office/officeart/2005/8/layout/vList3"/>
    <dgm:cxn modelId="{154A5F8E-2CD8-450B-B03B-F9E68DC71FB4}" type="presParOf" srcId="{AD777BF4-8D6E-413F-AC6A-A99FE2A8806F}" destId="{01DA3914-9A70-43C4-AF38-EC1A7A3AFA73}" srcOrd="1" destOrd="0" presId="urn:microsoft.com/office/officeart/2005/8/layout/vList3"/>
    <dgm:cxn modelId="{6A5314D8-F561-4A63-AC6A-71BABB05E0BD}" type="presParOf" srcId="{5B3023A8-25F2-42B5-987D-DA9C70472B54}" destId="{ED4B44A0-574D-4829-8354-CA261D71506E}" srcOrd="3" destOrd="0" presId="urn:microsoft.com/office/officeart/2005/8/layout/vList3"/>
    <dgm:cxn modelId="{AAA2A346-BEE9-4940-BC09-A585D9029AF3}" type="presParOf" srcId="{5B3023A8-25F2-42B5-987D-DA9C70472B54}" destId="{3196C57F-7BC3-46DB-A128-E1FE2B9635F3}" srcOrd="4" destOrd="0" presId="urn:microsoft.com/office/officeart/2005/8/layout/vList3"/>
    <dgm:cxn modelId="{C63EBEBF-A149-4EE5-B222-F971A15EF923}" type="presParOf" srcId="{3196C57F-7BC3-46DB-A128-E1FE2B9635F3}" destId="{C09C375E-35B1-4EFE-99CA-2F7F2F77BD92}" srcOrd="0" destOrd="0" presId="urn:microsoft.com/office/officeart/2005/8/layout/vList3"/>
    <dgm:cxn modelId="{DECE83BA-5460-468D-9D16-09FEC77DD0F8}" type="presParOf" srcId="{3196C57F-7BC3-46DB-A128-E1FE2B9635F3}" destId="{63A2FA0D-0F71-4DF1-B68E-3F20DDF06F28}" srcOrd="1" destOrd="0" presId="urn:microsoft.com/office/officeart/2005/8/layout/vList3"/>
    <dgm:cxn modelId="{CBF14FBC-8A22-4A04-BA69-43467AA1C5D2}" type="presParOf" srcId="{5B3023A8-25F2-42B5-987D-DA9C70472B54}" destId="{BBF6A083-EBB5-433B-8094-288F30506B46}" srcOrd="5" destOrd="0" presId="urn:microsoft.com/office/officeart/2005/8/layout/vList3"/>
    <dgm:cxn modelId="{AA9AD141-F95A-4CDB-9E70-7720DDF90EAD}" type="presParOf" srcId="{5B3023A8-25F2-42B5-987D-DA9C70472B54}" destId="{A055EC72-1BAD-4D81-9A3B-B646DD6F2D5C}" srcOrd="6" destOrd="0" presId="urn:microsoft.com/office/officeart/2005/8/layout/vList3"/>
    <dgm:cxn modelId="{B79F8ABC-8D6E-4ADA-8C16-679C066F524C}" type="presParOf" srcId="{A055EC72-1BAD-4D81-9A3B-B646DD6F2D5C}" destId="{79BF13E3-4CDE-4749-B38C-AC8D769D37C1}" srcOrd="0" destOrd="0" presId="urn:microsoft.com/office/officeart/2005/8/layout/vList3"/>
    <dgm:cxn modelId="{63B6EF3B-F919-4664-B273-ED4E156395F2}" type="presParOf" srcId="{A055EC72-1BAD-4D81-9A3B-B646DD6F2D5C}" destId="{D5D514FE-9304-4819-8FC8-4B062A5BBB93}" srcOrd="1" destOrd="0" presId="urn:microsoft.com/office/officeart/2005/8/layout/vList3"/>
    <dgm:cxn modelId="{D593C435-1701-4459-A76B-F22941C4D82D}" type="presParOf" srcId="{5B3023A8-25F2-42B5-987D-DA9C70472B54}" destId="{217DDB20-83E2-494E-A516-102EC8F14BA2}" srcOrd="7" destOrd="0" presId="urn:microsoft.com/office/officeart/2005/8/layout/vList3"/>
    <dgm:cxn modelId="{416D406E-F885-4D4A-A4E2-D27DF387FCD8}" type="presParOf" srcId="{5B3023A8-25F2-42B5-987D-DA9C70472B54}" destId="{08538F84-20C6-4A02-A303-050C37449F74}" srcOrd="8" destOrd="0" presId="urn:microsoft.com/office/officeart/2005/8/layout/vList3"/>
    <dgm:cxn modelId="{4B5BDB77-1A3D-4D41-ACEB-3A222FA63EFE}" type="presParOf" srcId="{08538F84-20C6-4A02-A303-050C37449F74}" destId="{80F16FA2-1EC1-4578-9CF4-6C5DB96ED2DE}" srcOrd="0" destOrd="0" presId="urn:microsoft.com/office/officeart/2005/8/layout/vList3"/>
    <dgm:cxn modelId="{A9166A53-5214-401A-8871-91775FD8A8ED}" type="presParOf" srcId="{08538F84-20C6-4A02-A303-050C37449F74}" destId="{3725E2DF-D630-4B19-AEAD-099B2B9A2FEC}" srcOrd="1" destOrd="0" presId="urn:microsoft.com/office/officeart/2005/8/layout/vList3"/>
    <dgm:cxn modelId="{1E35A4E7-DC7F-4087-857B-6BFFB7863E61}" type="presParOf" srcId="{5B3023A8-25F2-42B5-987D-DA9C70472B54}" destId="{8CB50136-4F07-4FE0-B4CF-AD0978FA4D07}" srcOrd="9" destOrd="0" presId="urn:microsoft.com/office/officeart/2005/8/layout/vList3"/>
    <dgm:cxn modelId="{7AD3A923-D2B3-4B58-9EB9-22F8C1A591B1}" type="presParOf" srcId="{5B3023A8-25F2-42B5-987D-DA9C70472B54}" destId="{C99414BC-BB0F-4260-A424-C1AA7702203E}" srcOrd="10" destOrd="0" presId="urn:microsoft.com/office/officeart/2005/8/layout/vList3"/>
    <dgm:cxn modelId="{C7B99D9C-836B-43EF-98B8-BDB0CE36200C}" type="presParOf" srcId="{C99414BC-BB0F-4260-A424-C1AA7702203E}" destId="{5691550D-5799-4847-9559-3E2E16FEB5D6}" srcOrd="0" destOrd="0" presId="urn:microsoft.com/office/officeart/2005/8/layout/vList3"/>
    <dgm:cxn modelId="{7372D0BB-0137-4FC1-BABF-5B6214999847}" type="presParOf" srcId="{C99414BC-BB0F-4260-A424-C1AA7702203E}" destId="{0DCA3D17-EAB6-49C1-8014-DE8AA3B45412}" srcOrd="1" destOrd="0" presId="urn:microsoft.com/office/officeart/2005/8/layout/vList3"/>
    <dgm:cxn modelId="{8994DAF8-15E5-4A0F-8B75-5953F3DEEBC0}" type="presParOf" srcId="{5B3023A8-25F2-42B5-987D-DA9C70472B54}" destId="{BC1CE9E4-FC1B-4EB3-B62E-0876148F9B47}" srcOrd="11" destOrd="0" presId="urn:microsoft.com/office/officeart/2005/8/layout/vList3"/>
    <dgm:cxn modelId="{B1A3EBCB-1C5B-4DC1-A1F1-B2DF0B085C0D}" type="presParOf" srcId="{5B3023A8-25F2-42B5-987D-DA9C70472B54}" destId="{7099C663-A0D1-4057-93B1-A1D705BCBBF8}" srcOrd="12" destOrd="0" presId="urn:microsoft.com/office/officeart/2005/8/layout/vList3"/>
    <dgm:cxn modelId="{80E50561-4214-43F4-87E5-C2A5C968A5CC}" type="presParOf" srcId="{7099C663-A0D1-4057-93B1-A1D705BCBBF8}" destId="{87EFD74E-899B-44BC-B161-9AEAE0DE0660}" srcOrd="0" destOrd="0" presId="urn:microsoft.com/office/officeart/2005/8/layout/vList3"/>
    <dgm:cxn modelId="{FAAE810A-A446-4E87-B07D-11DDB048A51B}" type="presParOf" srcId="{7099C663-A0D1-4057-93B1-A1D705BCBBF8}" destId="{4A28DE38-198D-4DAB-ACD9-B6B8A7082231}" srcOrd="1" destOrd="0" presId="urn:microsoft.com/office/officeart/2005/8/layout/vList3"/>
    <dgm:cxn modelId="{5B9DD14C-BE80-4D4F-A1C4-65824B5DF54C}" type="presParOf" srcId="{5B3023A8-25F2-42B5-987D-DA9C70472B54}" destId="{0C0994A1-425A-4479-B59E-C6258061BF54}" srcOrd="13" destOrd="0" presId="urn:microsoft.com/office/officeart/2005/8/layout/vList3"/>
    <dgm:cxn modelId="{3A138C68-269A-470C-B805-565407D3042F}" type="presParOf" srcId="{5B3023A8-25F2-42B5-987D-DA9C70472B54}" destId="{4C9AA105-13B9-46C9-88F7-43187E238BD7}" srcOrd="14" destOrd="0" presId="urn:microsoft.com/office/officeart/2005/8/layout/vList3"/>
    <dgm:cxn modelId="{FEB0E1B7-D731-41E3-83ED-2B21F162637C}" type="presParOf" srcId="{4C9AA105-13B9-46C9-88F7-43187E238BD7}" destId="{DCBEAA95-DF0A-442C-B030-C20565932A43}" srcOrd="0" destOrd="0" presId="urn:microsoft.com/office/officeart/2005/8/layout/vList3"/>
    <dgm:cxn modelId="{D56A39A7-CC9E-4055-A2A8-19C45499332D}" type="presParOf" srcId="{4C9AA105-13B9-46C9-88F7-43187E238BD7}" destId="{48172384-3211-42A1-AEBD-1F3502FC76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0337BA-53A5-465D-B022-5C59EFEB744E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D24D7EE-014A-4156-B767-D3C6C728C5A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52 048,0 млн. рублей</a:t>
          </a:r>
          <a:endParaRPr lang="ru-RU" sz="2400" dirty="0"/>
        </a:p>
      </dgm:t>
    </dgm:pt>
    <dgm:pt modelId="{570E5BDC-6F59-45B7-9A62-48E77A702F01}" type="parTrans" cxnId="{4B205CD0-AC6B-40FB-AA3F-DFC27EE0E204}">
      <dgm:prSet/>
      <dgm:spPr/>
      <dgm:t>
        <a:bodyPr/>
        <a:lstStyle/>
        <a:p>
          <a:endParaRPr lang="ru-RU"/>
        </a:p>
      </dgm:t>
    </dgm:pt>
    <dgm:pt modelId="{B7808F62-2436-4FE7-AE4F-C4BB62909BAA}" type="sibTrans" cxnId="{4B205CD0-AC6B-40FB-AA3F-DFC27EE0E204}">
      <dgm:prSet/>
      <dgm:spPr/>
      <dgm:t>
        <a:bodyPr/>
        <a:lstStyle/>
        <a:p>
          <a:endParaRPr lang="ru-RU"/>
        </a:p>
      </dgm:t>
    </dgm:pt>
    <dgm:pt modelId="{26B11D95-6A17-4B36-A009-8534DEBE268B}">
      <dgm:prSet phldrT="[Текст]"/>
      <dgm:spPr>
        <a:solidFill>
          <a:srgbClr val="47B0FF"/>
        </a:solidFill>
      </dgm:spPr>
      <dgm:t>
        <a:bodyPr/>
        <a:lstStyle/>
        <a:p>
          <a:r>
            <a: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 –</a:t>
          </a:r>
        </a:p>
        <a:p>
          <a:r>
            <a: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44 649,8 млн. рублей (85,8 %)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BF32037C-5C42-4091-9760-14DCD5B6CF77}" type="parTrans" cxnId="{13FCBCCD-BC41-4D07-A3C7-A0BD9B3A522F}">
      <dgm:prSet/>
      <dgm:spPr/>
      <dgm:t>
        <a:bodyPr/>
        <a:lstStyle/>
        <a:p>
          <a:endParaRPr lang="ru-RU"/>
        </a:p>
      </dgm:t>
    </dgm:pt>
    <dgm:pt modelId="{C39E7709-A369-48EF-BDA2-DC3AD15AB0F7}" type="sibTrans" cxnId="{13FCBCCD-BC41-4D07-A3C7-A0BD9B3A522F}">
      <dgm:prSet/>
      <dgm:spPr/>
      <dgm:t>
        <a:bodyPr/>
        <a:lstStyle/>
        <a:p>
          <a:endParaRPr lang="ru-RU"/>
        </a:p>
      </dgm:t>
    </dgm:pt>
    <dgm:pt modelId="{A1F28A26-E6ED-48BE-85FB-5D50232F8435}">
      <dgm:prSet phldrT="[Текст]"/>
      <dgm:spPr>
        <a:solidFill>
          <a:srgbClr val="47B0FF"/>
        </a:solidFill>
      </dgm:spPr>
      <dgm:t>
        <a:bodyPr/>
        <a:lstStyle/>
        <a:p>
          <a:r>
            <a: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–</a:t>
          </a:r>
        </a:p>
        <a:p>
          <a:r>
            <a: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7 398,2 млн. рублей (14,2 %)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123D99FE-EDEC-43A5-8128-50954BB794B2}" type="parTrans" cxnId="{7F225A23-CBA0-4206-8629-E36D6004D329}">
      <dgm:prSet/>
      <dgm:spPr/>
      <dgm:t>
        <a:bodyPr/>
        <a:lstStyle/>
        <a:p>
          <a:endParaRPr lang="ru-RU"/>
        </a:p>
      </dgm:t>
    </dgm:pt>
    <dgm:pt modelId="{3F28AFEC-AB87-410E-B8A4-8C6502BC7EB4}" type="sibTrans" cxnId="{7F225A23-CBA0-4206-8629-E36D6004D329}">
      <dgm:prSet/>
      <dgm:spPr/>
      <dgm:t>
        <a:bodyPr/>
        <a:lstStyle/>
        <a:p>
          <a:endParaRPr lang="ru-RU"/>
        </a:p>
      </dgm:t>
    </dgm:pt>
    <dgm:pt modelId="{5D6A6EED-6D66-4DE6-B102-C298256CABBC}" type="pres">
      <dgm:prSet presAssocID="{7B0337BA-53A5-465D-B022-5C59EFEB74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5C3F0C-CD0E-4C63-8D59-E144765D16DB}" type="pres">
      <dgm:prSet presAssocID="{5D24D7EE-014A-4156-B767-D3C6C728C5A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8051D2A-545A-4629-A496-0AAAF7BD77DB}" type="pres">
      <dgm:prSet presAssocID="{5D24D7EE-014A-4156-B767-D3C6C728C5AC}" presName="rootComposite1" presStyleCnt="0"/>
      <dgm:spPr/>
      <dgm:t>
        <a:bodyPr/>
        <a:lstStyle/>
        <a:p>
          <a:endParaRPr lang="ru-RU"/>
        </a:p>
      </dgm:t>
    </dgm:pt>
    <dgm:pt modelId="{3DC576C7-1326-4529-A572-C8A67212A2B5}" type="pres">
      <dgm:prSet presAssocID="{5D24D7EE-014A-4156-B767-D3C6C728C5AC}" presName="rootText1" presStyleLbl="node0" presStyleIdx="0" presStyleCnt="1" custScaleX="331275" custScaleY="61198" custLinFactNeighborX="932" custLinFactNeighborY="-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88B1-166D-4A15-B418-EC3BA123F1E2}" type="pres">
      <dgm:prSet presAssocID="{5D24D7EE-014A-4156-B767-D3C6C728C5A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DBF967B-D31B-40CA-B39A-C0F6FD73A43B}" type="pres">
      <dgm:prSet presAssocID="{5D24D7EE-014A-4156-B767-D3C6C728C5AC}" presName="hierChild2" presStyleCnt="0"/>
      <dgm:spPr/>
      <dgm:t>
        <a:bodyPr/>
        <a:lstStyle/>
        <a:p>
          <a:endParaRPr lang="ru-RU"/>
        </a:p>
      </dgm:t>
    </dgm:pt>
    <dgm:pt modelId="{B11FCAB4-467C-4534-BB32-6C72A99D1EE6}" type="pres">
      <dgm:prSet presAssocID="{BF32037C-5C42-4091-9760-14DCD5B6CF7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EC3567E-F652-4861-BD31-BAA9EC6D09E7}" type="pres">
      <dgm:prSet presAssocID="{26B11D95-6A17-4B36-A009-8534DEBE268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7AEDF6B-506F-494A-A2E2-1597E9D688AA}" type="pres">
      <dgm:prSet presAssocID="{26B11D95-6A17-4B36-A009-8534DEBE268B}" presName="rootComposite" presStyleCnt="0"/>
      <dgm:spPr/>
      <dgm:t>
        <a:bodyPr/>
        <a:lstStyle/>
        <a:p>
          <a:endParaRPr lang="ru-RU"/>
        </a:p>
      </dgm:t>
    </dgm:pt>
    <dgm:pt modelId="{E3F90629-966C-4D33-AC21-19D92103E647}" type="pres">
      <dgm:prSet presAssocID="{26B11D95-6A17-4B36-A009-8534DEBE268B}" presName="rootText" presStyleLbl="node2" presStyleIdx="0" presStyleCnt="2" custScaleX="315844" custScaleY="114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3D2F61-47C1-48F0-9A4D-D87E2269BFAF}" type="pres">
      <dgm:prSet presAssocID="{26B11D95-6A17-4B36-A009-8534DEBE268B}" presName="rootConnector" presStyleLbl="node2" presStyleIdx="0" presStyleCnt="2"/>
      <dgm:spPr/>
      <dgm:t>
        <a:bodyPr/>
        <a:lstStyle/>
        <a:p>
          <a:endParaRPr lang="ru-RU"/>
        </a:p>
      </dgm:t>
    </dgm:pt>
    <dgm:pt modelId="{7D2FCDDB-40D3-4564-95A9-295DC787950F}" type="pres">
      <dgm:prSet presAssocID="{26B11D95-6A17-4B36-A009-8534DEBE268B}" presName="hierChild4" presStyleCnt="0"/>
      <dgm:spPr/>
      <dgm:t>
        <a:bodyPr/>
        <a:lstStyle/>
        <a:p>
          <a:endParaRPr lang="ru-RU"/>
        </a:p>
      </dgm:t>
    </dgm:pt>
    <dgm:pt modelId="{1B604167-2B33-4D7C-89AE-0197F3851DD5}" type="pres">
      <dgm:prSet presAssocID="{26B11D95-6A17-4B36-A009-8534DEBE268B}" presName="hierChild5" presStyleCnt="0"/>
      <dgm:spPr/>
      <dgm:t>
        <a:bodyPr/>
        <a:lstStyle/>
        <a:p>
          <a:endParaRPr lang="ru-RU"/>
        </a:p>
      </dgm:t>
    </dgm:pt>
    <dgm:pt modelId="{9D3C2C5B-12FD-4B99-8D69-B5AB7B4F841E}" type="pres">
      <dgm:prSet presAssocID="{123D99FE-EDEC-43A5-8128-50954BB794B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2E72508-05DF-4CA0-B29F-398A8D59D8D7}" type="pres">
      <dgm:prSet presAssocID="{A1F28A26-E6ED-48BE-85FB-5D50232F843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5EB30F-1CA6-4DD5-8638-BD37E4BC69F6}" type="pres">
      <dgm:prSet presAssocID="{A1F28A26-E6ED-48BE-85FB-5D50232F8435}" presName="rootComposite" presStyleCnt="0"/>
      <dgm:spPr/>
      <dgm:t>
        <a:bodyPr/>
        <a:lstStyle/>
        <a:p>
          <a:endParaRPr lang="ru-RU"/>
        </a:p>
      </dgm:t>
    </dgm:pt>
    <dgm:pt modelId="{65EDD85C-B8A5-4D21-8FF6-6FBD3DA25EDD}" type="pres">
      <dgm:prSet presAssocID="{A1F28A26-E6ED-48BE-85FB-5D50232F8435}" presName="rootText" presStyleLbl="node2" presStyleIdx="1" presStyleCnt="2" custScaleX="308026" custScaleY="122783" custLinFactNeighborX="5331" custLinFactNeighborY="-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C0BAE7-0C7E-4BBA-8211-34D5099A66C8}" type="pres">
      <dgm:prSet presAssocID="{A1F28A26-E6ED-48BE-85FB-5D50232F8435}" presName="rootConnector" presStyleLbl="node2" presStyleIdx="1" presStyleCnt="2"/>
      <dgm:spPr/>
      <dgm:t>
        <a:bodyPr/>
        <a:lstStyle/>
        <a:p>
          <a:endParaRPr lang="ru-RU"/>
        </a:p>
      </dgm:t>
    </dgm:pt>
    <dgm:pt modelId="{ACC2EBD1-FD59-48C2-926F-C638D81ECB92}" type="pres">
      <dgm:prSet presAssocID="{A1F28A26-E6ED-48BE-85FB-5D50232F8435}" presName="hierChild4" presStyleCnt="0"/>
      <dgm:spPr/>
      <dgm:t>
        <a:bodyPr/>
        <a:lstStyle/>
        <a:p>
          <a:endParaRPr lang="ru-RU"/>
        </a:p>
      </dgm:t>
    </dgm:pt>
    <dgm:pt modelId="{59922906-A6D7-408E-BE70-1FB6435283E8}" type="pres">
      <dgm:prSet presAssocID="{A1F28A26-E6ED-48BE-85FB-5D50232F8435}" presName="hierChild5" presStyleCnt="0"/>
      <dgm:spPr/>
      <dgm:t>
        <a:bodyPr/>
        <a:lstStyle/>
        <a:p>
          <a:endParaRPr lang="ru-RU"/>
        </a:p>
      </dgm:t>
    </dgm:pt>
    <dgm:pt modelId="{EFB16916-D241-4F7A-AE39-9C6ECE310FC7}" type="pres">
      <dgm:prSet presAssocID="{5D24D7EE-014A-4156-B767-D3C6C728C5AC}" presName="hierChild3" presStyleCnt="0"/>
      <dgm:spPr/>
      <dgm:t>
        <a:bodyPr/>
        <a:lstStyle/>
        <a:p>
          <a:endParaRPr lang="ru-RU"/>
        </a:p>
      </dgm:t>
    </dgm:pt>
  </dgm:ptLst>
  <dgm:cxnLst>
    <dgm:cxn modelId="{E3376350-C5A6-4BD8-A261-0202615F5476}" type="presOf" srcId="{7B0337BA-53A5-465D-B022-5C59EFEB744E}" destId="{5D6A6EED-6D66-4DE6-B102-C298256CABBC}" srcOrd="0" destOrd="0" presId="urn:microsoft.com/office/officeart/2005/8/layout/orgChart1"/>
    <dgm:cxn modelId="{7F225A23-CBA0-4206-8629-E36D6004D329}" srcId="{5D24D7EE-014A-4156-B767-D3C6C728C5AC}" destId="{A1F28A26-E6ED-48BE-85FB-5D50232F8435}" srcOrd="1" destOrd="0" parTransId="{123D99FE-EDEC-43A5-8128-50954BB794B2}" sibTransId="{3F28AFEC-AB87-410E-B8A4-8C6502BC7EB4}"/>
    <dgm:cxn modelId="{0712AB22-5B53-44DE-8017-73CCC12B8829}" type="presOf" srcId="{A1F28A26-E6ED-48BE-85FB-5D50232F8435}" destId="{65EDD85C-B8A5-4D21-8FF6-6FBD3DA25EDD}" srcOrd="0" destOrd="0" presId="urn:microsoft.com/office/officeart/2005/8/layout/orgChart1"/>
    <dgm:cxn modelId="{12C49994-225C-4147-9993-E2E3B88EE274}" type="presOf" srcId="{A1F28A26-E6ED-48BE-85FB-5D50232F8435}" destId="{D3C0BAE7-0C7E-4BBA-8211-34D5099A66C8}" srcOrd="1" destOrd="0" presId="urn:microsoft.com/office/officeart/2005/8/layout/orgChart1"/>
    <dgm:cxn modelId="{B5C08566-A408-415D-9F39-685CCE9A6872}" type="presOf" srcId="{123D99FE-EDEC-43A5-8128-50954BB794B2}" destId="{9D3C2C5B-12FD-4B99-8D69-B5AB7B4F841E}" srcOrd="0" destOrd="0" presId="urn:microsoft.com/office/officeart/2005/8/layout/orgChart1"/>
    <dgm:cxn modelId="{BE8DE8C0-68A2-46F2-93AA-9BA6CE218E20}" type="presOf" srcId="{5D24D7EE-014A-4156-B767-D3C6C728C5AC}" destId="{F61888B1-166D-4A15-B418-EC3BA123F1E2}" srcOrd="1" destOrd="0" presId="urn:microsoft.com/office/officeart/2005/8/layout/orgChart1"/>
    <dgm:cxn modelId="{DBB8B545-D294-40CE-A64B-E70550FFD26A}" type="presOf" srcId="{26B11D95-6A17-4B36-A009-8534DEBE268B}" destId="{153D2F61-47C1-48F0-9A4D-D87E2269BFAF}" srcOrd="1" destOrd="0" presId="urn:microsoft.com/office/officeart/2005/8/layout/orgChart1"/>
    <dgm:cxn modelId="{4B205CD0-AC6B-40FB-AA3F-DFC27EE0E204}" srcId="{7B0337BA-53A5-465D-B022-5C59EFEB744E}" destId="{5D24D7EE-014A-4156-B767-D3C6C728C5AC}" srcOrd="0" destOrd="0" parTransId="{570E5BDC-6F59-45B7-9A62-48E77A702F01}" sibTransId="{B7808F62-2436-4FE7-AE4F-C4BB62909BAA}"/>
    <dgm:cxn modelId="{DCA22BEE-E84B-4A44-B19A-7E40773BD10F}" type="presOf" srcId="{5D24D7EE-014A-4156-B767-D3C6C728C5AC}" destId="{3DC576C7-1326-4529-A572-C8A67212A2B5}" srcOrd="0" destOrd="0" presId="urn:microsoft.com/office/officeart/2005/8/layout/orgChart1"/>
    <dgm:cxn modelId="{037A3DA1-F7B6-4398-88CD-A66FD7DFEFE3}" type="presOf" srcId="{BF32037C-5C42-4091-9760-14DCD5B6CF77}" destId="{B11FCAB4-467C-4534-BB32-6C72A99D1EE6}" srcOrd="0" destOrd="0" presId="urn:microsoft.com/office/officeart/2005/8/layout/orgChart1"/>
    <dgm:cxn modelId="{13FCBCCD-BC41-4D07-A3C7-A0BD9B3A522F}" srcId="{5D24D7EE-014A-4156-B767-D3C6C728C5AC}" destId="{26B11D95-6A17-4B36-A009-8534DEBE268B}" srcOrd="0" destOrd="0" parTransId="{BF32037C-5C42-4091-9760-14DCD5B6CF77}" sibTransId="{C39E7709-A369-48EF-BDA2-DC3AD15AB0F7}"/>
    <dgm:cxn modelId="{712AA7CF-B76A-4FFD-8814-6774311AE485}" type="presOf" srcId="{26B11D95-6A17-4B36-A009-8534DEBE268B}" destId="{E3F90629-966C-4D33-AC21-19D92103E647}" srcOrd="0" destOrd="0" presId="urn:microsoft.com/office/officeart/2005/8/layout/orgChart1"/>
    <dgm:cxn modelId="{CB1509AD-F917-47DC-A086-6663FA937BF6}" type="presParOf" srcId="{5D6A6EED-6D66-4DE6-B102-C298256CABBC}" destId="{805C3F0C-CD0E-4C63-8D59-E144765D16DB}" srcOrd="0" destOrd="0" presId="urn:microsoft.com/office/officeart/2005/8/layout/orgChart1"/>
    <dgm:cxn modelId="{88A51262-F60B-49BE-BE26-8792620FEBD2}" type="presParOf" srcId="{805C3F0C-CD0E-4C63-8D59-E144765D16DB}" destId="{58051D2A-545A-4629-A496-0AAAF7BD77DB}" srcOrd="0" destOrd="0" presId="urn:microsoft.com/office/officeart/2005/8/layout/orgChart1"/>
    <dgm:cxn modelId="{BC145F1B-12A4-4CAA-AA6E-9CBCB07617F3}" type="presParOf" srcId="{58051D2A-545A-4629-A496-0AAAF7BD77DB}" destId="{3DC576C7-1326-4529-A572-C8A67212A2B5}" srcOrd="0" destOrd="0" presId="urn:microsoft.com/office/officeart/2005/8/layout/orgChart1"/>
    <dgm:cxn modelId="{266BED01-D852-4337-BC95-AF7A33C29B1C}" type="presParOf" srcId="{58051D2A-545A-4629-A496-0AAAF7BD77DB}" destId="{F61888B1-166D-4A15-B418-EC3BA123F1E2}" srcOrd="1" destOrd="0" presId="urn:microsoft.com/office/officeart/2005/8/layout/orgChart1"/>
    <dgm:cxn modelId="{BE9DED36-5521-4D9A-AD89-35B44F35A5AA}" type="presParOf" srcId="{805C3F0C-CD0E-4C63-8D59-E144765D16DB}" destId="{EDBF967B-D31B-40CA-B39A-C0F6FD73A43B}" srcOrd="1" destOrd="0" presId="urn:microsoft.com/office/officeart/2005/8/layout/orgChart1"/>
    <dgm:cxn modelId="{6CF4785E-8EBA-4916-BFE6-ADE33E27C0B9}" type="presParOf" srcId="{EDBF967B-D31B-40CA-B39A-C0F6FD73A43B}" destId="{B11FCAB4-467C-4534-BB32-6C72A99D1EE6}" srcOrd="0" destOrd="0" presId="urn:microsoft.com/office/officeart/2005/8/layout/orgChart1"/>
    <dgm:cxn modelId="{49ADFC8B-0BC3-4993-B0B3-2945F87D728C}" type="presParOf" srcId="{EDBF967B-D31B-40CA-B39A-C0F6FD73A43B}" destId="{9EC3567E-F652-4861-BD31-BAA9EC6D09E7}" srcOrd="1" destOrd="0" presId="urn:microsoft.com/office/officeart/2005/8/layout/orgChart1"/>
    <dgm:cxn modelId="{80AAD4CF-5C37-44FF-82CB-9531BFC61383}" type="presParOf" srcId="{9EC3567E-F652-4861-BD31-BAA9EC6D09E7}" destId="{67AEDF6B-506F-494A-A2E2-1597E9D688AA}" srcOrd="0" destOrd="0" presId="urn:microsoft.com/office/officeart/2005/8/layout/orgChart1"/>
    <dgm:cxn modelId="{22EA4092-3AE4-43A6-BA27-A6EFC2ED3243}" type="presParOf" srcId="{67AEDF6B-506F-494A-A2E2-1597E9D688AA}" destId="{E3F90629-966C-4D33-AC21-19D92103E647}" srcOrd="0" destOrd="0" presId="urn:microsoft.com/office/officeart/2005/8/layout/orgChart1"/>
    <dgm:cxn modelId="{69B31EA0-7BBB-4868-AB86-371D430BFAB1}" type="presParOf" srcId="{67AEDF6B-506F-494A-A2E2-1597E9D688AA}" destId="{153D2F61-47C1-48F0-9A4D-D87E2269BFAF}" srcOrd="1" destOrd="0" presId="urn:microsoft.com/office/officeart/2005/8/layout/orgChart1"/>
    <dgm:cxn modelId="{AB3A3AE1-F0E3-4EAF-8DC9-AC88B130C74E}" type="presParOf" srcId="{9EC3567E-F652-4861-BD31-BAA9EC6D09E7}" destId="{7D2FCDDB-40D3-4564-95A9-295DC787950F}" srcOrd="1" destOrd="0" presId="urn:microsoft.com/office/officeart/2005/8/layout/orgChart1"/>
    <dgm:cxn modelId="{0375C461-DB93-406E-A463-CC1F0837DDC1}" type="presParOf" srcId="{9EC3567E-F652-4861-BD31-BAA9EC6D09E7}" destId="{1B604167-2B33-4D7C-89AE-0197F3851DD5}" srcOrd="2" destOrd="0" presId="urn:microsoft.com/office/officeart/2005/8/layout/orgChart1"/>
    <dgm:cxn modelId="{3164D513-1422-4D7A-A778-5741A9EB1AE2}" type="presParOf" srcId="{EDBF967B-D31B-40CA-B39A-C0F6FD73A43B}" destId="{9D3C2C5B-12FD-4B99-8D69-B5AB7B4F841E}" srcOrd="2" destOrd="0" presId="urn:microsoft.com/office/officeart/2005/8/layout/orgChart1"/>
    <dgm:cxn modelId="{3CD35884-707F-49D5-B61C-3F88198C9618}" type="presParOf" srcId="{EDBF967B-D31B-40CA-B39A-C0F6FD73A43B}" destId="{B2E72508-05DF-4CA0-B29F-398A8D59D8D7}" srcOrd="3" destOrd="0" presId="urn:microsoft.com/office/officeart/2005/8/layout/orgChart1"/>
    <dgm:cxn modelId="{EBEFD656-E54C-4DE7-B7BE-A4522A07EF9E}" type="presParOf" srcId="{B2E72508-05DF-4CA0-B29F-398A8D59D8D7}" destId="{195EB30F-1CA6-4DD5-8638-BD37E4BC69F6}" srcOrd="0" destOrd="0" presId="urn:microsoft.com/office/officeart/2005/8/layout/orgChart1"/>
    <dgm:cxn modelId="{3D41222D-2998-4638-9F1F-49CF916EA9C9}" type="presParOf" srcId="{195EB30F-1CA6-4DD5-8638-BD37E4BC69F6}" destId="{65EDD85C-B8A5-4D21-8FF6-6FBD3DA25EDD}" srcOrd="0" destOrd="0" presId="urn:microsoft.com/office/officeart/2005/8/layout/orgChart1"/>
    <dgm:cxn modelId="{FE26520C-0840-4A53-9CA7-02F9ACE7AEFA}" type="presParOf" srcId="{195EB30F-1CA6-4DD5-8638-BD37E4BC69F6}" destId="{D3C0BAE7-0C7E-4BBA-8211-34D5099A66C8}" srcOrd="1" destOrd="0" presId="urn:microsoft.com/office/officeart/2005/8/layout/orgChart1"/>
    <dgm:cxn modelId="{B3418EDE-7CC5-47FE-8362-52EB7B2553D8}" type="presParOf" srcId="{B2E72508-05DF-4CA0-B29F-398A8D59D8D7}" destId="{ACC2EBD1-FD59-48C2-926F-C638D81ECB92}" srcOrd="1" destOrd="0" presId="urn:microsoft.com/office/officeart/2005/8/layout/orgChart1"/>
    <dgm:cxn modelId="{C74786C8-9147-4E1C-9320-781D38321641}" type="presParOf" srcId="{B2E72508-05DF-4CA0-B29F-398A8D59D8D7}" destId="{59922906-A6D7-408E-BE70-1FB6435283E8}" srcOrd="2" destOrd="0" presId="urn:microsoft.com/office/officeart/2005/8/layout/orgChart1"/>
    <dgm:cxn modelId="{4575E012-769A-41EA-870F-7C3E93E30700}" type="presParOf" srcId="{805C3F0C-CD0E-4C63-8D59-E144765D16DB}" destId="{EFB16916-D241-4F7A-AE39-9C6ECE310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21A862-6BE0-4976-A6CB-B28BA45AB9AA}" type="doc">
      <dgm:prSet loTypeId="urn:microsoft.com/office/officeart/2005/8/layout/pList2" loCatId="list" qsTypeId="urn:microsoft.com/office/officeart/2005/8/quickstyle/simple3" qsCatId="simple" csTypeId="urn:microsoft.com/office/officeart/2005/8/colors/colorful3" csCatId="colorful" phldr="1"/>
      <dgm:spPr/>
    </dgm:pt>
    <dgm:pt modelId="{5A87FDD3-27AF-43AD-BEF9-78516AFB207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b="1" dirty="0" smtClean="0">
              <a:solidFill>
                <a:schemeClr val="accent3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Комиссии по вопросам поступления налоговых                    и неналоговых доходов, сокращения недоимки</a:t>
          </a:r>
          <a:endParaRPr lang="ru-RU" sz="1800" dirty="0">
            <a:solidFill>
              <a:schemeClr val="accent3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3A310D46-561A-4CDA-9D80-7C868F224595}" type="parTrans" cxnId="{4E59CB12-926C-4AB4-A882-CDFA6491B241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4287D5-843C-4E45-84CC-5597CEEF8468}" type="sibTrans" cxnId="{4E59CB12-926C-4AB4-A882-CDFA6491B241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0580B8-9E7B-43E1-B73C-52565CDCFEE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alt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Комиссии                           по контролю                      за поступлением платежей за землю </a:t>
          </a:r>
          <a:endParaRPr lang="ru-RU" sz="1800" dirty="0">
            <a:solidFill>
              <a:schemeClr val="accent5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63DD820C-C7C3-447C-AECD-0F06EAA02CF8}" type="parTrans" cxnId="{87B512E9-CC5D-4031-91F0-7B449E28BC32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81F8EF-9EC4-4AF9-A9B9-537C483D5014}" type="sibTrans" cxnId="{87B512E9-CC5D-4031-91F0-7B449E28BC32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1FBA47-39AD-4FA6-B262-87EB8F3908B8}">
      <dgm:prSet phldrT="[Текст]" custT="1"/>
      <dgm:spPr/>
      <dgm:t>
        <a:bodyPr/>
        <a:lstStyle/>
        <a:p>
          <a:r>
            <a:rPr lang="ru-RU" altLang="ru-RU" sz="1800" b="1" dirty="0" smtClean="0">
              <a:solidFill>
                <a:schemeClr val="accent4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Комиссии                         по вопросу легализации заработной платы</a:t>
          </a:r>
          <a:endParaRPr lang="ru-RU" sz="1800" dirty="0">
            <a:solidFill>
              <a:schemeClr val="accent4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B3D27A02-1AE9-4156-B51B-E0A662D610AA}" type="parTrans" cxnId="{9F68171F-5714-4A97-AEA8-448566DDFE8D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B0F2C5-76DF-48CD-B207-B6C9E9BEF4B0}" type="sibTrans" cxnId="{9F68171F-5714-4A97-AEA8-448566DDFE8D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3C2C55-A2F2-47E1-924C-BAF206AEB3E5}" type="pres">
      <dgm:prSet presAssocID="{6D21A862-6BE0-4976-A6CB-B28BA45AB9AA}" presName="Name0" presStyleCnt="0">
        <dgm:presLayoutVars>
          <dgm:dir/>
          <dgm:resizeHandles val="exact"/>
        </dgm:presLayoutVars>
      </dgm:prSet>
      <dgm:spPr/>
    </dgm:pt>
    <dgm:pt modelId="{F02F20BF-05F9-4F74-A8B1-A5810CAA8CDB}" type="pres">
      <dgm:prSet presAssocID="{6D21A862-6BE0-4976-A6CB-B28BA45AB9AA}" presName="bkgdShp" presStyleLbl="alignAccFollowNode1" presStyleIdx="0" presStyleCnt="1" custScaleY="47212" custLinFactNeighborY="-26394"/>
      <dgm:spPr>
        <a:solidFill>
          <a:schemeClr val="bg1">
            <a:lumMod val="75000"/>
            <a:alpha val="90000"/>
          </a:schemeClr>
        </a:solidFill>
      </dgm:spPr>
    </dgm:pt>
    <dgm:pt modelId="{13A55F18-7E9F-4771-83A6-49E18F3B3369}" type="pres">
      <dgm:prSet presAssocID="{6D21A862-6BE0-4976-A6CB-B28BA45AB9AA}" presName="linComp" presStyleCnt="0"/>
      <dgm:spPr/>
    </dgm:pt>
    <dgm:pt modelId="{A4B2BBAC-FF0A-4978-8E2D-90067F433102}" type="pres">
      <dgm:prSet presAssocID="{5A87FDD3-27AF-43AD-BEF9-78516AFB207F}" presName="compNode" presStyleCnt="0"/>
      <dgm:spPr/>
    </dgm:pt>
    <dgm:pt modelId="{77593251-B3F1-49DA-A6D6-BADBB29FC782}" type="pres">
      <dgm:prSet presAssocID="{5A87FDD3-27AF-43AD-BEF9-78516AFB207F}" presName="node" presStyleLbl="node1" presStyleIdx="0" presStyleCnt="3" custScaleX="155565" custScaleY="107846" custLinFactNeighborX="-3558" custLinFactNeighborY="-3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FB936-5861-4A3C-86C4-DD17B3C2D3AB}" type="pres">
      <dgm:prSet presAssocID="{5A87FDD3-27AF-43AD-BEF9-78516AFB207F}" presName="invisiNode" presStyleLbl="node1" presStyleIdx="0" presStyleCnt="3"/>
      <dgm:spPr/>
    </dgm:pt>
    <dgm:pt modelId="{9B5E804A-C874-4DED-83BE-997B3CFA3141}" type="pres">
      <dgm:prSet presAssocID="{5A87FDD3-27AF-43AD-BEF9-78516AFB207F}" presName="imagNode" presStyleLbl="fgImgPlace1" presStyleIdx="0" presStyleCnt="3" custScaleX="155185" custScaleY="46724" custLinFactNeighborX="-3748" custLinFactNeighborY="-33109"/>
      <dgm:spPr/>
    </dgm:pt>
    <dgm:pt modelId="{629CDBBF-D8E8-4AEA-BE43-8A87EE734C31}" type="pres">
      <dgm:prSet presAssocID="{ED4287D5-843C-4E45-84CC-5597CEEF84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8A12AC-8C66-4C68-A01F-E3C01E3775A4}" type="pres">
      <dgm:prSet presAssocID="{430580B8-9E7B-43E1-B73C-52565CDCFEEB}" presName="compNode" presStyleCnt="0"/>
      <dgm:spPr/>
    </dgm:pt>
    <dgm:pt modelId="{69FECD8F-4310-48B8-AA9C-F527A38F62D2}" type="pres">
      <dgm:prSet presAssocID="{430580B8-9E7B-43E1-B73C-52565CDCFEEB}" presName="node" presStyleLbl="node1" presStyleIdx="1" presStyleCnt="3" custScaleX="125413" custScaleY="107846" custLinFactNeighborX="1774" custLinFactNeighborY="-3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EB791-4241-4B7D-B9B1-E9AC2A2321DF}" type="pres">
      <dgm:prSet presAssocID="{430580B8-9E7B-43E1-B73C-52565CDCFEEB}" presName="invisiNode" presStyleLbl="node1" presStyleIdx="1" presStyleCnt="3"/>
      <dgm:spPr/>
    </dgm:pt>
    <dgm:pt modelId="{25034602-E0AF-4998-8275-01E0CBE3933C}" type="pres">
      <dgm:prSet presAssocID="{430580B8-9E7B-43E1-B73C-52565CDCFEEB}" presName="imagNode" presStyleLbl="fgImgPlace1" presStyleIdx="1" presStyleCnt="3" custScaleX="125543" custScaleY="45950" custLinFactNeighborX="1846" custLinFactNeighborY="-33879"/>
      <dgm:spPr>
        <a:solidFill>
          <a:schemeClr val="accent5">
            <a:lumMod val="40000"/>
            <a:lumOff val="60000"/>
          </a:schemeClr>
        </a:solidFill>
      </dgm:spPr>
    </dgm:pt>
    <dgm:pt modelId="{6F1CDDAE-313C-4594-9FCD-6A00A3B32CAD}" type="pres">
      <dgm:prSet presAssocID="{9281F8EF-9EC4-4AF9-A9B9-537C483D501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E2EA21-E68D-464A-8488-B60CFFC5B7D9}" type="pres">
      <dgm:prSet presAssocID="{B71FBA47-39AD-4FA6-B262-87EB8F3908B8}" presName="compNode" presStyleCnt="0"/>
      <dgm:spPr/>
    </dgm:pt>
    <dgm:pt modelId="{10020911-01A0-4C94-B1EB-850A96EE6BC2}" type="pres">
      <dgm:prSet presAssocID="{B71FBA47-39AD-4FA6-B262-87EB8F3908B8}" presName="node" presStyleLbl="node1" presStyleIdx="2" presStyleCnt="3" custScaleX="124379" custScaleY="107846" custLinFactNeighborX="7048" custLinFactNeighborY="-3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21A29-F4C2-4D13-906B-CB06E045ADAA}" type="pres">
      <dgm:prSet presAssocID="{B71FBA47-39AD-4FA6-B262-87EB8F3908B8}" presName="invisiNode" presStyleLbl="node1" presStyleIdx="2" presStyleCnt="3"/>
      <dgm:spPr/>
    </dgm:pt>
    <dgm:pt modelId="{9775B812-227F-47D5-B573-5556DD50FE82}" type="pres">
      <dgm:prSet presAssocID="{B71FBA47-39AD-4FA6-B262-87EB8F3908B8}" presName="imagNode" presStyleLbl="fgImgPlace1" presStyleIdx="2" presStyleCnt="3" custScaleX="123799" custScaleY="43601" custLinFactNeighborX="5751" custLinFactNeighborY="-34369"/>
      <dgm:spPr/>
    </dgm:pt>
  </dgm:ptLst>
  <dgm:cxnLst>
    <dgm:cxn modelId="{C18C73E6-2AFD-46C0-8400-B356FC887B55}" type="presOf" srcId="{ED4287D5-843C-4E45-84CC-5597CEEF8468}" destId="{629CDBBF-D8E8-4AEA-BE43-8A87EE734C31}" srcOrd="0" destOrd="0" presId="urn:microsoft.com/office/officeart/2005/8/layout/pList2"/>
    <dgm:cxn modelId="{87B512E9-CC5D-4031-91F0-7B449E28BC32}" srcId="{6D21A862-6BE0-4976-A6CB-B28BA45AB9AA}" destId="{430580B8-9E7B-43E1-B73C-52565CDCFEEB}" srcOrd="1" destOrd="0" parTransId="{63DD820C-C7C3-447C-AECD-0F06EAA02CF8}" sibTransId="{9281F8EF-9EC4-4AF9-A9B9-537C483D5014}"/>
    <dgm:cxn modelId="{991A7956-2AC9-40FC-9202-5992DEF62FA4}" type="presOf" srcId="{6D21A862-6BE0-4976-A6CB-B28BA45AB9AA}" destId="{F83C2C55-A2F2-47E1-924C-BAF206AEB3E5}" srcOrd="0" destOrd="0" presId="urn:microsoft.com/office/officeart/2005/8/layout/pList2"/>
    <dgm:cxn modelId="{3F8AE321-E36A-424A-80D1-914C6A27CEC9}" type="presOf" srcId="{430580B8-9E7B-43E1-B73C-52565CDCFEEB}" destId="{69FECD8F-4310-48B8-AA9C-F527A38F62D2}" srcOrd="0" destOrd="0" presId="urn:microsoft.com/office/officeart/2005/8/layout/pList2"/>
    <dgm:cxn modelId="{2DAE7B38-6E5E-46E4-A8F0-4F683A4F87BA}" type="presOf" srcId="{B71FBA47-39AD-4FA6-B262-87EB8F3908B8}" destId="{10020911-01A0-4C94-B1EB-850A96EE6BC2}" srcOrd="0" destOrd="0" presId="urn:microsoft.com/office/officeart/2005/8/layout/pList2"/>
    <dgm:cxn modelId="{B66F8D9F-9F0C-48F9-B6DB-98379615AFBB}" type="presOf" srcId="{5A87FDD3-27AF-43AD-BEF9-78516AFB207F}" destId="{77593251-B3F1-49DA-A6D6-BADBB29FC782}" srcOrd="0" destOrd="0" presId="urn:microsoft.com/office/officeart/2005/8/layout/pList2"/>
    <dgm:cxn modelId="{204A4177-68A7-4BC6-8ACE-7AF820EE52AB}" type="presOf" srcId="{9281F8EF-9EC4-4AF9-A9B9-537C483D5014}" destId="{6F1CDDAE-313C-4594-9FCD-6A00A3B32CAD}" srcOrd="0" destOrd="0" presId="urn:microsoft.com/office/officeart/2005/8/layout/pList2"/>
    <dgm:cxn modelId="{4E59CB12-926C-4AB4-A882-CDFA6491B241}" srcId="{6D21A862-6BE0-4976-A6CB-B28BA45AB9AA}" destId="{5A87FDD3-27AF-43AD-BEF9-78516AFB207F}" srcOrd="0" destOrd="0" parTransId="{3A310D46-561A-4CDA-9D80-7C868F224595}" sibTransId="{ED4287D5-843C-4E45-84CC-5597CEEF8468}"/>
    <dgm:cxn modelId="{9F68171F-5714-4A97-AEA8-448566DDFE8D}" srcId="{6D21A862-6BE0-4976-A6CB-B28BA45AB9AA}" destId="{B71FBA47-39AD-4FA6-B262-87EB8F3908B8}" srcOrd="2" destOrd="0" parTransId="{B3D27A02-1AE9-4156-B51B-E0A662D610AA}" sibTransId="{58B0F2C5-76DF-48CD-B207-B6C9E9BEF4B0}"/>
    <dgm:cxn modelId="{D8ABF2F1-277E-4D74-9447-D5861CC32FCA}" type="presParOf" srcId="{F83C2C55-A2F2-47E1-924C-BAF206AEB3E5}" destId="{F02F20BF-05F9-4F74-A8B1-A5810CAA8CDB}" srcOrd="0" destOrd="0" presId="urn:microsoft.com/office/officeart/2005/8/layout/pList2"/>
    <dgm:cxn modelId="{8990E3FE-58A2-49EE-BDC6-E37C15D1548F}" type="presParOf" srcId="{F83C2C55-A2F2-47E1-924C-BAF206AEB3E5}" destId="{13A55F18-7E9F-4771-83A6-49E18F3B3369}" srcOrd="1" destOrd="0" presId="urn:microsoft.com/office/officeart/2005/8/layout/pList2"/>
    <dgm:cxn modelId="{9C8C5BF6-D7FA-4627-AAF1-FB6DAB5E8BBD}" type="presParOf" srcId="{13A55F18-7E9F-4771-83A6-49E18F3B3369}" destId="{A4B2BBAC-FF0A-4978-8E2D-90067F433102}" srcOrd="0" destOrd="0" presId="urn:microsoft.com/office/officeart/2005/8/layout/pList2"/>
    <dgm:cxn modelId="{A5F939AB-7E08-4659-ADC2-E535269D17A3}" type="presParOf" srcId="{A4B2BBAC-FF0A-4978-8E2D-90067F433102}" destId="{77593251-B3F1-49DA-A6D6-BADBB29FC782}" srcOrd="0" destOrd="0" presId="urn:microsoft.com/office/officeart/2005/8/layout/pList2"/>
    <dgm:cxn modelId="{8F16504A-5DCC-4A5E-ABE1-BAE3AB5F08BB}" type="presParOf" srcId="{A4B2BBAC-FF0A-4978-8E2D-90067F433102}" destId="{A8DFB936-5861-4A3C-86C4-DD17B3C2D3AB}" srcOrd="1" destOrd="0" presId="urn:microsoft.com/office/officeart/2005/8/layout/pList2"/>
    <dgm:cxn modelId="{C80D2774-D395-4391-AF0B-7DB645006D2E}" type="presParOf" srcId="{A4B2BBAC-FF0A-4978-8E2D-90067F433102}" destId="{9B5E804A-C874-4DED-83BE-997B3CFA3141}" srcOrd="2" destOrd="0" presId="urn:microsoft.com/office/officeart/2005/8/layout/pList2"/>
    <dgm:cxn modelId="{A4C6AFCB-3BCC-4C7F-A07C-76F264BB6151}" type="presParOf" srcId="{13A55F18-7E9F-4771-83A6-49E18F3B3369}" destId="{629CDBBF-D8E8-4AEA-BE43-8A87EE734C31}" srcOrd="1" destOrd="0" presId="urn:microsoft.com/office/officeart/2005/8/layout/pList2"/>
    <dgm:cxn modelId="{B35042D6-B943-46B8-B5B3-35FF6F9E2A2C}" type="presParOf" srcId="{13A55F18-7E9F-4771-83A6-49E18F3B3369}" destId="{A28A12AC-8C66-4C68-A01F-E3C01E3775A4}" srcOrd="2" destOrd="0" presId="urn:microsoft.com/office/officeart/2005/8/layout/pList2"/>
    <dgm:cxn modelId="{12F17542-35F7-4B30-9188-A8F2CFFC06D4}" type="presParOf" srcId="{A28A12AC-8C66-4C68-A01F-E3C01E3775A4}" destId="{69FECD8F-4310-48B8-AA9C-F527A38F62D2}" srcOrd="0" destOrd="0" presId="urn:microsoft.com/office/officeart/2005/8/layout/pList2"/>
    <dgm:cxn modelId="{74AE8F4B-58DD-4148-8961-3BEB5594BCA2}" type="presParOf" srcId="{A28A12AC-8C66-4C68-A01F-E3C01E3775A4}" destId="{C0CEB791-4241-4B7D-B9B1-E9AC2A2321DF}" srcOrd="1" destOrd="0" presId="urn:microsoft.com/office/officeart/2005/8/layout/pList2"/>
    <dgm:cxn modelId="{ADD546EC-CF51-4DBE-BE24-57870C140148}" type="presParOf" srcId="{A28A12AC-8C66-4C68-A01F-E3C01E3775A4}" destId="{25034602-E0AF-4998-8275-01E0CBE3933C}" srcOrd="2" destOrd="0" presId="urn:microsoft.com/office/officeart/2005/8/layout/pList2"/>
    <dgm:cxn modelId="{905E26EE-BDED-4353-8255-E3C1A0B587AE}" type="presParOf" srcId="{13A55F18-7E9F-4771-83A6-49E18F3B3369}" destId="{6F1CDDAE-313C-4594-9FCD-6A00A3B32CAD}" srcOrd="3" destOrd="0" presId="urn:microsoft.com/office/officeart/2005/8/layout/pList2"/>
    <dgm:cxn modelId="{78AF9E20-FC55-4BB6-A8DB-8B08E07BAAA5}" type="presParOf" srcId="{13A55F18-7E9F-4771-83A6-49E18F3B3369}" destId="{3BE2EA21-E68D-464A-8488-B60CFFC5B7D9}" srcOrd="4" destOrd="0" presId="urn:microsoft.com/office/officeart/2005/8/layout/pList2"/>
    <dgm:cxn modelId="{82DC508C-1DAD-46C0-BB49-CDF4B1FB52E8}" type="presParOf" srcId="{3BE2EA21-E68D-464A-8488-B60CFFC5B7D9}" destId="{10020911-01A0-4C94-B1EB-850A96EE6BC2}" srcOrd="0" destOrd="0" presId="urn:microsoft.com/office/officeart/2005/8/layout/pList2"/>
    <dgm:cxn modelId="{897B177E-0B06-4B50-8BBE-3F8E649A5D38}" type="presParOf" srcId="{3BE2EA21-E68D-464A-8488-B60CFFC5B7D9}" destId="{88121A29-F4C2-4D13-906B-CB06E045ADAA}" srcOrd="1" destOrd="0" presId="urn:microsoft.com/office/officeart/2005/8/layout/pList2"/>
    <dgm:cxn modelId="{8B39840D-C176-457C-9D97-3AC5DE8B0B14}" type="presParOf" srcId="{3BE2EA21-E68D-464A-8488-B60CFFC5B7D9}" destId="{9775B812-227F-47D5-B573-5556DD50FE8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FCD1BC-81BE-4960-9C94-08210DADAA0B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3FC257E-B299-41DE-B5F3-E281ADE1FCCF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Развитие сферы образования – 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49 534,3 млн. рублей   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(52,1 %)</a:t>
          </a:r>
          <a:endParaRPr lang="ru-RU" sz="2200" dirty="0"/>
        </a:p>
      </dgm:t>
    </dgm:pt>
    <dgm:pt modelId="{8835488F-07E7-4EAB-9BBC-377FF71BA6C6}" type="parTrans" cxnId="{9CAC226E-C027-4E46-A6BF-7841C1B81B8C}">
      <dgm:prSet/>
      <dgm:spPr/>
      <dgm:t>
        <a:bodyPr/>
        <a:lstStyle/>
        <a:p>
          <a:endParaRPr lang="ru-RU"/>
        </a:p>
      </dgm:t>
    </dgm:pt>
    <dgm:pt modelId="{F305A7D9-0614-468F-9F79-F8874F74432B}" type="sibTrans" cxnId="{9CAC226E-C027-4E46-A6BF-7841C1B81B8C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19179FDB-FF2E-4F6C-91EA-3ABCDD00CBE4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98000">
              <a:srgbClr val="6AA9FF"/>
            </a:gs>
            <a:gs pos="100000">
              <a:srgbClr val="85C2FF"/>
            </a:gs>
            <a:gs pos="100000">
              <a:srgbClr val="FFEBFA"/>
            </a:gs>
          </a:gsLst>
          <a:lin ang="16200000" scaled="0"/>
        </a:gra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Развитие транспорта и дорожно-</a:t>
          </a:r>
          <a:r>
            <a:rPr lang="ru-RU" sz="2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благоустроительного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комплекса –                        2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2 968,0 млн. рублей</a:t>
          </a:r>
        </a:p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(24,2 %)</a:t>
          </a:r>
          <a:endParaRPr lang="ru-RU" sz="2200" dirty="0"/>
        </a:p>
      </dgm:t>
    </dgm:pt>
    <dgm:pt modelId="{C8603D88-291E-4208-87AF-94D787B1A9E7}" type="parTrans" cxnId="{3B1E7D1F-D128-4BEF-AAE0-D9F5099B9DC6}">
      <dgm:prSet/>
      <dgm:spPr/>
      <dgm:t>
        <a:bodyPr/>
        <a:lstStyle/>
        <a:p>
          <a:endParaRPr lang="ru-RU"/>
        </a:p>
      </dgm:t>
    </dgm:pt>
    <dgm:pt modelId="{8BE658CD-E9E4-4824-85D9-A8D05F9FEE53}" type="sibTrans" cxnId="{3B1E7D1F-D128-4BEF-AAE0-D9F5099B9DC6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DCBF6E9E-AA12-4F3E-9F1D-0A4E11024468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 Право на  жилище –                      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3 320,3 млн. рублей </a:t>
          </a:r>
        </a:p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(3,5 %)</a:t>
          </a:r>
          <a:endParaRPr lang="ru-RU" sz="2200" dirty="0"/>
        </a:p>
      </dgm:t>
    </dgm:pt>
    <dgm:pt modelId="{E2349B91-58D0-42CA-8C96-5E8B03AAB3DC}" type="parTrans" cxnId="{7B68F6A2-8BAC-4421-BDEC-15C41AD6C10E}">
      <dgm:prSet/>
      <dgm:spPr/>
      <dgm:t>
        <a:bodyPr/>
        <a:lstStyle/>
        <a:p>
          <a:endParaRPr lang="ru-RU"/>
        </a:p>
      </dgm:t>
    </dgm:pt>
    <dgm:pt modelId="{28DEE5D2-642A-4E9E-AC63-811F9D041EB3}" type="sibTrans" cxnId="{7B68F6A2-8BAC-4421-BDEC-15C41AD6C10E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3E618C0A-A8D5-4B13-840F-6267DECADAF0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Социальная поддержка населения –                       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4 615,6 млн. рублей  </a:t>
          </a:r>
        </a:p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(4,8 %)</a:t>
          </a:r>
          <a:endParaRPr lang="ru-RU" sz="2200" dirty="0"/>
        </a:p>
      </dgm:t>
    </dgm:pt>
    <dgm:pt modelId="{7F8B9242-3A1F-456A-90BD-A3698087C903}" type="parTrans" cxnId="{8DA0D381-3997-42D9-B9A8-AB082A86D0AF}">
      <dgm:prSet/>
      <dgm:spPr/>
      <dgm:t>
        <a:bodyPr/>
        <a:lstStyle/>
        <a:p>
          <a:endParaRPr lang="ru-RU"/>
        </a:p>
      </dgm:t>
    </dgm:pt>
    <dgm:pt modelId="{F22C4D30-0CC9-44F9-A19A-B9C9889D8589}" type="sibTrans" cxnId="{8DA0D381-3997-42D9-B9A8-AB082A86D0AF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D9297BB1-3ABA-4F4A-9490-D185A3376D1A}">
      <dgm:prSet phldrT="[Текст]" custT="1"/>
      <dgm:spPr>
        <a:gradFill rotWithShape="0">
          <a:gsLst>
            <a:gs pos="900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Развитие культуры и туризма – 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4 669,5 млн. рублей  </a:t>
          </a:r>
        </a:p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(4,9 %)</a:t>
          </a:r>
          <a:endParaRPr lang="ru-RU" sz="2200" dirty="0"/>
        </a:p>
      </dgm:t>
    </dgm:pt>
    <dgm:pt modelId="{F35CCECF-F12B-468F-9C25-4144B057A3EB}" type="parTrans" cxnId="{F99FAA2B-622D-4AD5-93EE-817921F6970C}">
      <dgm:prSet/>
      <dgm:spPr/>
      <dgm:t>
        <a:bodyPr/>
        <a:lstStyle/>
        <a:p>
          <a:endParaRPr lang="ru-RU"/>
        </a:p>
      </dgm:t>
    </dgm:pt>
    <dgm:pt modelId="{F169651A-0F08-4BC4-889B-E09C04BBA952}" type="sibTrans" cxnId="{F99FAA2B-622D-4AD5-93EE-817921F6970C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FBB961AF-DDC4-4195-8AC5-CBAC74B3ECC8}" type="pres">
      <dgm:prSet presAssocID="{2EFCD1BC-81BE-4960-9C94-08210DADAA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EF9FC4-8FA6-4ED2-B4E2-A46A70DD2A3B}" type="pres">
      <dgm:prSet presAssocID="{93FC257E-B299-41DE-B5F3-E281ADE1FCCF}" presName="node" presStyleLbl="node1" presStyleIdx="0" presStyleCnt="5" custScaleX="253839" custScaleY="110149" custRadScaleRad="95651" custRadScaleInc="-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B6719-F17C-4A08-862D-55C45B46F079}" type="pres">
      <dgm:prSet presAssocID="{93FC257E-B299-41DE-B5F3-E281ADE1FCCF}" presName="spNode" presStyleCnt="0"/>
      <dgm:spPr/>
    </dgm:pt>
    <dgm:pt modelId="{0AC31DCE-B417-4D64-997F-0E338510487B}" type="pres">
      <dgm:prSet presAssocID="{F305A7D9-0614-468F-9F79-F8874F74432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87C3E1C-270F-40E1-AD01-249937D7E917}" type="pres">
      <dgm:prSet presAssocID="{19179FDB-FF2E-4F6C-91EA-3ABCDD00CBE4}" presName="node" presStyleLbl="node1" presStyleIdx="1" presStyleCnt="5" custScaleX="200711" custScaleY="199080" custRadScaleRad="160963" custRadScaleInc="52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303AF-15F3-4F55-B387-448F76408E67}" type="pres">
      <dgm:prSet presAssocID="{19179FDB-FF2E-4F6C-91EA-3ABCDD00CBE4}" presName="spNode" presStyleCnt="0"/>
      <dgm:spPr/>
    </dgm:pt>
    <dgm:pt modelId="{81B475D6-DDA9-47D8-9481-AC1C07A4C42A}" type="pres">
      <dgm:prSet presAssocID="{8BE658CD-E9E4-4824-85D9-A8D05F9FEE5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439AC8C-0993-48CC-8BA0-6BF21540885A}" type="pres">
      <dgm:prSet presAssocID="{DCBF6E9E-AA12-4F3E-9F1D-0A4E11024468}" presName="node" presStyleLbl="node1" presStyleIdx="2" presStyleCnt="5" custScaleX="195934" custScaleY="155705" custRadScaleRad="173543" custRadScaleInc="419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0D7C9-35AA-471D-ADC5-EA4E4DA859A4}" type="pres">
      <dgm:prSet presAssocID="{DCBF6E9E-AA12-4F3E-9F1D-0A4E11024468}" presName="spNode" presStyleCnt="0"/>
      <dgm:spPr/>
    </dgm:pt>
    <dgm:pt modelId="{E7461AE1-6E03-4B74-989D-46C2584A58E0}" type="pres">
      <dgm:prSet presAssocID="{28DEE5D2-642A-4E9E-AC63-811F9D041EB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DE25699-DE49-4509-BF8B-3728D02029E5}" type="pres">
      <dgm:prSet presAssocID="{3E618C0A-A8D5-4B13-840F-6267DECADAF0}" presName="node" presStyleLbl="node1" presStyleIdx="3" presStyleCnt="5" custScaleX="204852" custScaleY="147348" custRadScaleRad="176750" custRadScaleInc="-419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1B485-C3B9-4204-AE7D-7DD87F78FD4B}" type="pres">
      <dgm:prSet presAssocID="{3E618C0A-A8D5-4B13-840F-6267DECADAF0}" presName="spNode" presStyleCnt="0"/>
      <dgm:spPr/>
    </dgm:pt>
    <dgm:pt modelId="{5F17F815-0F23-44D1-8F79-368111A7CF51}" type="pres">
      <dgm:prSet presAssocID="{F22C4D30-0CC9-44F9-A19A-B9C9889D858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F1D7F65-7EFF-4C8E-92B3-3408C9B6D1B9}" type="pres">
      <dgm:prSet presAssocID="{D9297BB1-3ABA-4F4A-9490-D185A3376D1A}" presName="node" presStyleLbl="node1" presStyleIdx="4" presStyleCnt="5" custScaleX="193327" custScaleY="189891" custRadScaleRad="158755" custRadScaleInc="-48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846D5-E3CB-4629-B20B-AFD791EA66C3}" type="pres">
      <dgm:prSet presAssocID="{D9297BB1-3ABA-4F4A-9490-D185A3376D1A}" presName="spNode" presStyleCnt="0"/>
      <dgm:spPr/>
    </dgm:pt>
    <dgm:pt modelId="{BA2B9EE0-03E2-4553-91DD-75985D697765}" type="pres">
      <dgm:prSet presAssocID="{F169651A-0F08-4BC4-889B-E09C04BBA95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99FAA2B-622D-4AD5-93EE-817921F6970C}" srcId="{2EFCD1BC-81BE-4960-9C94-08210DADAA0B}" destId="{D9297BB1-3ABA-4F4A-9490-D185A3376D1A}" srcOrd="4" destOrd="0" parTransId="{F35CCECF-F12B-468F-9C25-4144B057A3EB}" sibTransId="{F169651A-0F08-4BC4-889B-E09C04BBA952}"/>
    <dgm:cxn modelId="{2E83F184-CC85-434F-9BB7-60AC6E9C9D96}" type="presOf" srcId="{8BE658CD-E9E4-4824-85D9-A8D05F9FEE53}" destId="{81B475D6-DDA9-47D8-9481-AC1C07A4C42A}" srcOrd="0" destOrd="0" presId="urn:microsoft.com/office/officeart/2005/8/layout/cycle6"/>
    <dgm:cxn modelId="{1BC10413-C01E-4EE6-AAD9-56E8097A9B07}" type="presOf" srcId="{DCBF6E9E-AA12-4F3E-9F1D-0A4E11024468}" destId="{B439AC8C-0993-48CC-8BA0-6BF21540885A}" srcOrd="0" destOrd="0" presId="urn:microsoft.com/office/officeart/2005/8/layout/cycle6"/>
    <dgm:cxn modelId="{DBECC0BC-A659-4B61-928A-C73B401FC02F}" type="presOf" srcId="{93FC257E-B299-41DE-B5F3-E281ADE1FCCF}" destId="{EAEF9FC4-8FA6-4ED2-B4E2-A46A70DD2A3B}" srcOrd="0" destOrd="0" presId="urn:microsoft.com/office/officeart/2005/8/layout/cycle6"/>
    <dgm:cxn modelId="{4B39B027-D606-4D95-B866-0CA9BC1AC3BF}" type="presOf" srcId="{F22C4D30-0CC9-44F9-A19A-B9C9889D8589}" destId="{5F17F815-0F23-44D1-8F79-368111A7CF51}" srcOrd="0" destOrd="0" presId="urn:microsoft.com/office/officeart/2005/8/layout/cycle6"/>
    <dgm:cxn modelId="{C2DE1B70-2DE4-4BE0-BED4-676F39C0547C}" type="presOf" srcId="{D9297BB1-3ABA-4F4A-9490-D185A3376D1A}" destId="{4F1D7F65-7EFF-4C8E-92B3-3408C9B6D1B9}" srcOrd="0" destOrd="0" presId="urn:microsoft.com/office/officeart/2005/8/layout/cycle6"/>
    <dgm:cxn modelId="{7B68F6A2-8BAC-4421-BDEC-15C41AD6C10E}" srcId="{2EFCD1BC-81BE-4960-9C94-08210DADAA0B}" destId="{DCBF6E9E-AA12-4F3E-9F1D-0A4E11024468}" srcOrd="2" destOrd="0" parTransId="{E2349B91-58D0-42CA-8C96-5E8B03AAB3DC}" sibTransId="{28DEE5D2-642A-4E9E-AC63-811F9D041EB3}"/>
    <dgm:cxn modelId="{9CAC226E-C027-4E46-A6BF-7841C1B81B8C}" srcId="{2EFCD1BC-81BE-4960-9C94-08210DADAA0B}" destId="{93FC257E-B299-41DE-B5F3-E281ADE1FCCF}" srcOrd="0" destOrd="0" parTransId="{8835488F-07E7-4EAB-9BBC-377FF71BA6C6}" sibTransId="{F305A7D9-0614-468F-9F79-F8874F74432B}"/>
    <dgm:cxn modelId="{A27E59EC-CDDF-4E3C-B9CF-C6460330C787}" type="presOf" srcId="{F305A7D9-0614-468F-9F79-F8874F74432B}" destId="{0AC31DCE-B417-4D64-997F-0E338510487B}" srcOrd="0" destOrd="0" presId="urn:microsoft.com/office/officeart/2005/8/layout/cycle6"/>
    <dgm:cxn modelId="{3B1E7D1F-D128-4BEF-AAE0-D9F5099B9DC6}" srcId="{2EFCD1BC-81BE-4960-9C94-08210DADAA0B}" destId="{19179FDB-FF2E-4F6C-91EA-3ABCDD00CBE4}" srcOrd="1" destOrd="0" parTransId="{C8603D88-291E-4208-87AF-94D787B1A9E7}" sibTransId="{8BE658CD-E9E4-4824-85D9-A8D05F9FEE53}"/>
    <dgm:cxn modelId="{8DA0D381-3997-42D9-B9A8-AB082A86D0AF}" srcId="{2EFCD1BC-81BE-4960-9C94-08210DADAA0B}" destId="{3E618C0A-A8D5-4B13-840F-6267DECADAF0}" srcOrd="3" destOrd="0" parTransId="{7F8B9242-3A1F-456A-90BD-A3698087C903}" sibTransId="{F22C4D30-0CC9-44F9-A19A-B9C9889D8589}"/>
    <dgm:cxn modelId="{73B5C901-8712-40D8-864F-0DA83603B7FC}" type="presOf" srcId="{3E618C0A-A8D5-4B13-840F-6267DECADAF0}" destId="{ADE25699-DE49-4509-BF8B-3728D02029E5}" srcOrd="0" destOrd="0" presId="urn:microsoft.com/office/officeart/2005/8/layout/cycle6"/>
    <dgm:cxn modelId="{07787BEE-8F2B-43A7-A5BB-B99C5CA6730A}" type="presOf" srcId="{28DEE5D2-642A-4E9E-AC63-811F9D041EB3}" destId="{E7461AE1-6E03-4B74-989D-46C2584A58E0}" srcOrd="0" destOrd="0" presId="urn:microsoft.com/office/officeart/2005/8/layout/cycle6"/>
    <dgm:cxn modelId="{BDB81104-ABB9-4A52-ABDD-347EF7C9B8BA}" type="presOf" srcId="{19179FDB-FF2E-4F6C-91EA-3ABCDD00CBE4}" destId="{587C3E1C-270F-40E1-AD01-249937D7E917}" srcOrd="0" destOrd="0" presId="urn:microsoft.com/office/officeart/2005/8/layout/cycle6"/>
    <dgm:cxn modelId="{D8719971-7CC9-4548-80A8-DA07D4E684C6}" type="presOf" srcId="{2EFCD1BC-81BE-4960-9C94-08210DADAA0B}" destId="{FBB961AF-DDC4-4195-8AC5-CBAC74B3ECC8}" srcOrd="0" destOrd="0" presId="urn:microsoft.com/office/officeart/2005/8/layout/cycle6"/>
    <dgm:cxn modelId="{0B96D960-B42D-44B3-AC25-61D26D6E6177}" type="presOf" srcId="{F169651A-0F08-4BC4-889B-E09C04BBA952}" destId="{BA2B9EE0-03E2-4553-91DD-75985D697765}" srcOrd="0" destOrd="0" presId="urn:microsoft.com/office/officeart/2005/8/layout/cycle6"/>
    <dgm:cxn modelId="{7D0BD378-BF00-4E0C-8BB8-D7423811DF44}" type="presParOf" srcId="{FBB961AF-DDC4-4195-8AC5-CBAC74B3ECC8}" destId="{EAEF9FC4-8FA6-4ED2-B4E2-A46A70DD2A3B}" srcOrd="0" destOrd="0" presId="urn:microsoft.com/office/officeart/2005/8/layout/cycle6"/>
    <dgm:cxn modelId="{3EED321D-52D4-4492-9DAD-770B9A0CB7DB}" type="presParOf" srcId="{FBB961AF-DDC4-4195-8AC5-CBAC74B3ECC8}" destId="{0A2B6719-F17C-4A08-862D-55C45B46F079}" srcOrd="1" destOrd="0" presId="urn:microsoft.com/office/officeart/2005/8/layout/cycle6"/>
    <dgm:cxn modelId="{636196D1-E734-4AC4-B942-6D68699F6431}" type="presParOf" srcId="{FBB961AF-DDC4-4195-8AC5-CBAC74B3ECC8}" destId="{0AC31DCE-B417-4D64-997F-0E338510487B}" srcOrd="2" destOrd="0" presId="urn:microsoft.com/office/officeart/2005/8/layout/cycle6"/>
    <dgm:cxn modelId="{167C3F4E-4F14-48CE-AABD-9B1F300BF7F3}" type="presParOf" srcId="{FBB961AF-DDC4-4195-8AC5-CBAC74B3ECC8}" destId="{587C3E1C-270F-40E1-AD01-249937D7E917}" srcOrd="3" destOrd="0" presId="urn:microsoft.com/office/officeart/2005/8/layout/cycle6"/>
    <dgm:cxn modelId="{D530F1C8-9769-4753-806A-B3C336E9C4F5}" type="presParOf" srcId="{FBB961AF-DDC4-4195-8AC5-CBAC74B3ECC8}" destId="{3AB303AF-15F3-4F55-B387-448F76408E67}" srcOrd="4" destOrd="0" presId="urn:microsoft.com/office/officeart/2005/8/layout/cycle6"/>
    <dgm:cxn modelId="{C7595937-505E-4BFD-9273-A53DB34F8B7A}" type="presParOf" srcId="{FBB961AF-DDC4-4195-8AC5-CBAC74B3ECC8}" destId="{81B475D6-DDA9-47D8-9481-AC1C07A4C42A}" srcOrd="5" destOrd="0" presId="urn:microsoft.com/office/officeart/2005/8/layout/cycle6"/>
    <dgm:cxn modelId="{3FDD0318-ADFF-464B-8CCB-2283867B452A}" type="presParOf" srcId="{FBB961AF-DDC4-4195-8AC5-CBAC74B3ECC8}" destId="{B439AC8C-0993-48CC-8BA0-6BF21540885A}" srcOrd="6" destOrd="0" presId="urn:microsoft.com/office/officeart/2005/8/layout/cycle6"/>
    <dgm:cxn modelId="{9312260D-4914-4B12-83F1-F5D39C907291}" type="presParOf" srcId="{FBB961AF-DDC4-4195-8AC5-CBAC74B3ECC8}" destId="{5B00D7C9-35AA-471D-ADC5-EA4E4DA859A4}" srcOrd="7" destOrd="0" presId="urn:microsoft.com/office/officeart/2005/8/layout/cycle6"/>
    <dgm:cxn modelId="{29981875-9D56-426D-AE9D-B0E92F178FF5}" type="presParOf" srcId="{FBB961AF-DDC4-4195-8AC5-CBAC74B3ECC8}" destId="{E7461AE1-6E03-4B74-989D-46C2584A58E0}" srcOrd="8" destOrd="0" presId="urn:microsoft.com/office/officeart/2005/8/layout/cycle6"/>
    <dgm:cxn modelId="{17259878-86FD-4603-8955-A8B496033DC2}" type="presParOf" srcId="{FBB961AF-DDC4-4195-8AC5-CBAC74B3ECC8}" destId="{ADE25699-DE49-4509-BF8B-3728D02029E5}" srcOrd="9" destOrd="0" presId="urn:microsoft.com/office/officeart/2005/8/layout/cycle6"/>
    <dgm:cxn modelId="{56AAD316-9AC1-4AAB-A373-9A71EED13BDE}" type="presParOf" srcId="{FBB961AF-DDC4-4195-8AC5-CBAC74B3ECC8}" destId="{E781B485-C3B9-4204-AE7D-7DD87F78FD4B}" srcOrd="10" destOrd="0" presId="urn:microsoft.com/office/officeart/2005/8/layout/cycle6"/>
    <dgm:cxn modelId="{A1196789-F783-4EF7-BEE8-6FCFFDA6684A}" type="presParOf" srcId="{FBB961AF-DDC4-4195-8AC5-CBAC74B3ECC8}" destId="{5F17F815-0F23-44D1-8F79-368111A7CF51}" srcOrd="11" destOrd="0" presId="urn:microsoft.com/office/officeart/2005/8/layout/cycle6"/>
    <dgm:cxn modelId="{6955FD09-79EF-49CA-A460-A2E74A0702B4}" type="presParOf" srcId="{FBB961AF-DDC4-4195-8AC5-CBAC74B3ECC8}" destId="{4F1D7F65-7EFF-4C8E-92B3-3408C9B6D1B9}" srcOrd="12" destOrd="0" presId="urn:microsoft.com/office/officeart/2005/8/layout/cycle6"/>
    <dgm:cxn modelId="{2F287360-C758-401A-A84E-E56D92FBEE8E}" type="presParOf" srcId="{FBB961AF-DDC4-4195-8AC5-CBAC74B3ECC8}" destId="{54A846D5-E3CB-4629-B20B-AFD791EA66C3}" srcOrd="13" destOrd="0" presId="urn:microsoft.com/office/officeart/2005/8/layout/cycle6"/>
    <dgm:cxn modelId="{21CC0BB6-1558-4607-BF30-BE93F3ADC1F0}" type="presParOf" srcId="{FBB961AF-DDC4-4195-8AC5-CBAC74B3ECC8}" destId="{BA2B9EE0-03E2-4553-91DD-75985D697765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E3E15A-AA0E-407F-B1AD-30ACDB93DD1E}" type="doc">
      <dgm:prSet loTypeId="urn:microsoft.com/office/officeart/2005/8/layout/process2" loCatId="process" qsTypeId="urn:microsoft.com/office/officeart/2005/8/quickstyle/simple4" qsCatId="simple" csTypeId="urn:microsoft.com/office/officeart/2005/8/colors/colorful4" csCatId="colorful" phldr="1"/>
      <dgm:spPr/>
    </dgm:pt>
    <dgm:pt modelId="{3E8B7E5F-41BD-43C8-939D-15C967083DFF}">
      <dgm:prSet phldrT="[Текст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«Семья»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r>
            <a:rPr 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 млн. рублей</a:t>
          </a:r>
          <a:endParaRPr lang="ru-RU" sz="1800" dirty="0"/>
        </a:p>
      </dgm:t>
    </dgm:pt>
    <dgm:pt modelId="{AE800BC2-428A-4F07-89B7-4BDD2D4CB762}" type="parTrans" cxnId="{BF6AD777-8FC1-4092-AA97-8BA40515579B}">
      <dgm:prSet/>
      <dgm:spPr/>
      <dgm:t>
        <a:bodyPr/>
        <a:lstStyle/>
        <a:p>
          <a:endParaRPr lang="ru-RU"/>
        </a:p>
      </dgm:t>
    </dgm:pt>
    <dgm:pt modelId="{2AED8D47-DA60-4414-8931-BA1A0F5183B0}" type="sibTrans" cxnId="{BF6AD777-8FC1-4092-AA97-8BA40515579B}">
      <dgm:prSet/>
      <dgm:spPr/>
      <dgm:t>
        <a:bodyPr/>
        <a:lstStyle/>
        <a:p>
          <a:endParaRPr lang="ru-RU"/>
        </a:p>
      </dgm:t>
    </dgm:pt>
    <dgm:pt modelId="{FED136CF-E81B-424B-9ABC-3789DEFE59A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«Старшее поколение»</a:t>
          </a:r>
          <a:endParaRPr lang="ru-RU" dirty="0"/>
        </a:p>
      </dgm:t>
    </dgm:pt>
    <dgm:pt modelId="{487FD4EB-147B-4731-A909-B5FE0EB20D57}" type="parTrans" cxnId="{30EDDF14-7783-4B7C-8495-CE7B0AE37FBF}">
      <dgm:prSet/>
      <dgm:spPr/>
      <dgm:t>
        <a:bodyPr/>
        <a:lstStyle/>
        <a:p>
          <a:endParaRPr lang="ru-RU"/>
        </a:p>
      </dgm:t>
    </dgm:pt>
    <dgm:pt modelId="{7CE36B7B-5800-4B9B-A8A2-D30F0D0E8501}" type="sibTrans" cxnId="{30EDDF14-7783-4B7C-8495-CE7B0AE37FBF}">
      <dgm:prSet/>
      <dgm:spPr/>
      <dgm:t>
        <a:bodyPr/>
        <a:lstStyle/>
        <a:p>
          <a:endParaRPr lang="ru-RU"/>
        </a:p>
      </dgm:t>
    </dgm:pt>
    <dgm:pt modelId="{C1999702-71F8-48A4-B05B-842E5CEDD3B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«Семейные ценности и инфраструктура культуры»</a:t>
          </a:r>
          <a:endParaRPr lang="ru-RU" dirty="0"/>
        </a:p>
      </dgm:t>
    </dgm:pt>
    <dgm:pt modelId="{2D4BAF75-67FC-4FB2-81A1-6FB954F82F92}" type="parTrans" cxnId="{195B0D0D-B9AA-4186-B0C6-9755536BA883}">
      <dgm:prSet/>
      <dgm:spPr/>
      <dgm:t>
        <a:bodyPr/>
        <a:lstStyle/>
        <a:p>
          <a:endParaRPr lang="ru-RU"/>
        </a:p>
      </dgm:t>
    </dgm:pt>
    <dgm:pt modelId="{C56D1AB1-8131-4F97-83A4-6662927FE054}" type="sibTrans" cxnId="{195B0D0D-B9AA-4186-B0C6-9755536BA883}">
      <dgm:prSet/>
      <dgm:spPr/>
      <dgm:t>
        <a:bodyPr/>
        <a:lstStyle/>
        <a:p>
          <a:endParaRPr lang="ru-RU"/>
        </a:p>
      </dgm:t>
    </dgm:pt>
    <dgm:pt modelId="{2D445579-B2E0-4982-BAE2-6C90DEF3626A}" type="pres">
      <dgm:prSet presAssocID="{D5E3E15A-AA0E-407F-B1AD-30ACDB93DD1E}" presName="linearFlow" presStyleCnt="0">
        <dgm:presLayoutVars>
          <dgm:resizeHandles val="exact"/>
        </dgm:presLayoutVars>
      </dgm:prSet>
      <dgm:spPr/>
    </dgm:pt>
    <dgm:pt modelId="{D2184571-8B02-4D24-837F-9B0AC1C3A9CB}" type="pres">
      <dgm:prSet presAssocID="{3E8B7E5F-41BD-43C8-939D-15C967083DFF}" presName="node" presStyleLbl="node1" presStyleIdx="0" presStyleCnt="3" custScaleX="112906" custScaleY="118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4846E-39B0-42C8-A3CB-93D61C7E6208}" type="pres">
      <dgm:prSet presAssocID="{2AED8D47-DA60-4414-8931-BA1A0F5183B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1F34513-6055-4A48-939C-867F2CF21212}" type="pres">
      <dgm:prSet presAssocID="{2AED8D47-DA60-4414-8931-BA1A0F5183B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3FBC740-8514-4606-9E74-2F3F59850CB3}" type="pres">
      <dgm:prSet presAssocID="{FED136CF-E81B-424B-9ABC-3789DEFE59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2ABF3-4327-4701-BF54-F86AD4BAA142}" type="pres">
      <dgm:prSet presAssocID="{7CE36B7B-5800-4B9B-A8A2-D30F0D0E850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D46EA4F-9380-442E-9795-1454D1034021}" type="pres">
      <dgm:prSet presAssocID="{7CE36B7B-5800-4B9B-A8A2-D30F0D0E850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01A9804-7127-48C3-829A-873411FB098A}" type="pres">
      <dgm:prSet presAssocID="{C1999702-71F8-48A4-B05B-842E5CEDD3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AD777-8FC1-4092-AA97-8BA40515579B}" srcId="{D5E3E15A-AA0E-407F-B1AD-30ACDB93DD1E}" destId="{3E8B7E5F-41BD-43C8-939D-15C967083DFF}" srcOrd="0" destOrd="0" parTransId="{AE800BC2-428A-4F07-89B7-4BDD2D4CB762}" sibTransId="{2AED8D47-DA60-4414-8931-BA1A0F5183B0}"/>
    <dgm:cxn modelId="{450E1B7C-B089-401D-8966-BDAC52C4768A}" type="presOf" srcId="{2AED8D47-DA60-4414-8931-BA1A0F5183B0}" destId="{D1F34513-6055-4A48-939C-867F2CF21212}" srcOrd="1" destOrd="0" presId="urn:microsoft.com/office/officeart/2005/8/layout/process2"/>
    <dgm:cxn modelId="{61C68758-6201-4A2E-8F69-337C2266B7BD}" type="presOf" srcId="{D5E3E15A-AA0E-407F-B1AD-30ACDB93DD1E}" destId="{2D445579-B2E0-4982-BAE2-6C90DEF3626A}" srcOrd="0" destOrd="0" presId="urn:microsoft.com/office/officeart/2005/8/layout/process2"/>
    <dgm:cxn modelId="{30EDDF14-7783-4B7C-8495-CE7B0AE37FBF}" srcId="{D5E3E15A-AA0E-407F-B1AD-30ACDB93DD1E}" destId="{FED136CF-E81B-424B-9ABC-3789DEFE59A0}" srcOrd="1" destOrd="0" parTransId="{487FD4EB-147B-4731-A909-B5FE0EB20D57}" sibTransId="{7CE36B7B-5800-4B9B-A8A2-D30F0D0E8501}"/>
    <dgm:cxn modelId="{E5C4CD68-CE2C-4AB2-8D9B-B516809DCD0D}" type="presOf" srcId="{C1999702-71F8-48A4-B05B-842E5CEDD3B5}" destId="{301A9804-7127-48C3-829A-873411FB098A}" srcOrd="0" destOrd="0" presId="urn:microsoft.com/office/officeart/2005/8/layout/process2"/>
    <dgm:cxn modelId="{195B0D0D-B9AA-4186-B0C6-9755536BA883}" srcId="{D5E3E15A-AA0E-407F-B1AD-30ACDB93DD1E}" destId="{C1999702-71F8-48A4-B05B-842E5CEDD3B5}" srcOrd="2" destOrd="0" parTransId="{2D4BAF75-67FC-4FB2-81A1-6FB954F82F92}" sibTransId="{C56D1AB1-8131-4F97-83A4-6662927FE054}"/>
    <dgm:cxn modelId="{08410ABE-C3B4-4F79-AF73-622F39E91E3C}" type="presOf" srcId="{3E8B7E5F-41BD-43C8-939D-15C967083DFF}" destId="{D2184571-8B02-4D24-837F-9B0AC1C3A9CB}" srcOrd="0" destOrd="0" presId="urn:microsoft.com/office/officeart/2005/8/layout/process2"/>
    <dgm:cxn modelId="{6238B07F-58C7-407F-ACB1-94892847B58D}" type="presOf" srcId="{FED136CF-E81B-424B-9ABC-3789DEFE59A0}" destId="{13FBC740-8514-4606-9E74-2F3F59850CB3}" srcOrd="0" destOrd="0" presId="urn:microsoft.com/office/officeart/2005/8/layout/process2"/>
    <dgm:cxn modelId="{C3370A67-164A-413E-8C7E-2F0BDB2389E9}" type="presOf" srcId="{2AED8D47-DA60-4414-8931-BA1A0F5183B0}" destId="{5584846E-39B0-42C8-A3CB-93D61C7E6208}" srcOrd="0" destOrd="0" presId="urn:microsoft.com/office/officeart/2005/8/layout/process2"/>
    <dgm:cxn modelId="{4E3DCE38-617E-4DE6-B0FB-DBC0619C1595}" type="presOf" srcId="{7CE36B7B-5800-4B9B-A8A2-D30F0D0E8501}" destId="{6EE2ABF3-4327-4701-BF54-F86AD4BAA142}" srcOrd="0" destOrd="0" presId="urn:microsoft.com/office/officeart/2005/8/layout/process2"/>
    <dgm:cxn modelId="{55F9892A-5023-4A5D-9806-9FF4C27D3DA5}" type="presOf" srcId="{7CE36B7B-5800-4B9B-A8A2-D30F0D0E8501}" destId="{3D46EA4F-9380-442E-9795-1454D1034021}" srcOrd="1" destOrd="0" presId="urn:microsoft.com/office/officeart/2005/8/layout/process2"/>
    <dgm:cxn modelId="{5140F5BB-A16A-4E53-B1AA-3B0B2988A3B3}" type="presParOf" srcId="{2D445579-B2E0-4982-BAE2-6C90DEF3626A}" destId="{D2184571-8B02-4D24-837F-9B0AC1C3A9CB}" srcOrd="0" destOrd="0" presId="urn:microsoft.com/office/officeart/2005/8/layout/process2"/>
    <dgm:cxn modelId="{0530E3CA-880D-41B1-9325-B7D176827116}" type="presParOf" srcId="{2D445579-B2E0-4982-BAE2-6C90DEF3626A}" destId="{5584846E-39B0-42C8-A3CB-93D61C7E6208}" srcOrd="1" destOrd="0" presId="urn:microsoft.com/office/officeart/2005/8/layout/process2"/>
    <dgm:cxn modelId="{435B35CC-0C7C-4B79-A34A-6551CB01C0D5}" type="presParOf" srcId="{5584846E-39B0-42C8-A3CB-93D61C7E6208}" destId="{D1F34513-6055-4A48-939C-867F2CF21212}" srcOrd="0" destOrd="0" presId="urn:microsoft.com/office/officeart/2005/8/layout/process2"/>
    <dgm:cxn modelId="{B1A0FF3B-F4D5-4C35-BB1B-50342AA83841}" type="presParOf" srcId="{2D445579-B2E0-4982-BAE2-6C90DEF3626A}" destId="{13FBC740-8514-4606-9E74-2F3F59850CB3}" srcOrd="2" destOrd="0" presId="urn:microsoft.com/office/officeart/2005/8/layout/process2"/>
    <dgm:cxn modelId="{C2BE7AAE-CBFD-485E-912C-0A8C151993D1}" type="presParOf" srcId="{2D445579-B2E0-4982-BAE2-6C90DEF3626A}" destId="{6EE2ABF3-4327-4701-BF54-F86AD4BAA142}" srcOrd="3" destOrd="0" presId="urn:microsoft.com/office/officeart/2005/8/layout/process2"/>
    <dgm:cxn modelId="{DA75D452-D987-4EBF-AE0A-119C3F5EBF56}" type="presParOf" srcId="{6EE2ABF3-4327-4701-BF54-F86AD4BAA142}" destId="{3D46EA4F-9380-442E-9795-1454D1034021}" srcOrd="0" destOrd="0" presId="urn:microsoft.com/office/officeart/2005/8/layout/process2"/>
    <dgm:cxn modelId="{61B1FF26-5205-4FF4-831C-259E0C85A269}" type="presParOf" srcId="{2D445579-B2E0-4982-BAE2-6C90DEF3626A}" destId="{301A9804-7127-48C3-829A-873411FB098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ED2073-3DEF-46FD-A199-723DC8844B1C}" type="doc">
      <dgm:prSet loTypeId="urn:microsoft.com/office/officeart/2005/8/layout/process2" loCatId="process" qsTypeId="urn:microsoft.com/office/officeart/2005/8/quickstyle/simple4" qsCatId="simple" csTypeId="urn:microsoft.com/office/officeart/2005/8/colors/colorful4" csCatId="colorful" phldr="1"/>
      <dgm:spPr/>
    </dgm:pt>
    <dgm:pt modelId="{1FF65C62-27CD-481E-BC85-9AF8157B1740}">
      <dgm:prSet phldrT="[Текст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lumMod val="75000"/>
              </a:schemeClr>
            </a:gs>
          </a:gsLst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«Инфраструктура для жизни»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1 583,5  млн. рублей</a:t>
          </a:r>
          <a:endParaRPr lang="ru-RU" sz="1800" b="1" dirty="0"/>
        </a:p>
      </dgm:t>
    </dgm:pt>
    <dgm:pt modelId="{DE393405-A76C-49EB-A136-FED55CBB80F8}" type="parTrans" cxnId="{27660CF7-AAF7-49C5-A60A-2B977E05B442}">
      <dgm:prSet/>
      <dgm:spPr/>
      <dgm:t>
        <a:bodyPr/>
        <a:lstStyle/>
        <a:p>
          <a:endParaRPr lang="ru-RU"/>
        </a:p>
      </dgm:t>
    </dgm:pt>
    <dgm:pt modelId="{87CDE4F1-EAE9-42D1-9128-335E210490F7}" type="sibTrans" cxnId="{27660CF7-AAF7-49C5-A60A-2B977E05B442}">
      <dgm:prSet/>
      <dgm:spPr/>
      <dgm:t>
        <a:bodyPr/>
        <a:lstStyle/>
        <a:p>
          <a:endParaRPr lang="ru-RU"/>
        </a:p>
      </dgm:t>
    </dgm:pt>
    <dgm:pt modelId="{09802E3B-689C-4052-9144-3202CA1C7A9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«Жилье» </a:t>
          </a:r>
          <a:endParaRPr lang="ru-RU" sz="1600" dirty="0"/>
        </a:p>
      </dgm:t>
    </dgm:pt>
    <dgm:pt modelId="{16425AB6-EC76-4842-BC96-F3E6708B1EA2}" type="parTrans" cxnId="{CD4EA23E-EF76-4410-8ED3-0A6FAB855D37}">
      <dgm:prSet/>
      <dgm:spPr/>
      <dgm:t>
        <a:bodyPr/>
        <a:lstStyle/>
        <a:p>
          <a:endParaRPr lang="ru-RU"/>
        </a:p>
      </dgm:t>
    </dgm:pt>
    <dgm:pt modelId="{5D680FBD-FB34-45C7-8742-9873911C36A0}" type="sibTrans" cxnId="{CD4EA23E-EF76-4410-8ED3-0A6FAB855D37}">
      <dgm:prSet/>
      <dgm:spPr/>
      <dgm:t>
        <a:bodyPr/>
        <a:lstStyle/>
        <a:p>
          <a:endParaRPr lang="ru-RU"/>
        </a:p>
      </dgm:t>
    </dgm:pt>
    <dgm:pt modelId="{FDD2082D-DB43-4C6D-936B-47DD165B24D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«Формирование комфортной городской среды»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89851-499F-46B4-8E98-74869F550A28}" type="parTrans" cxnId="{59B025AB-72B8-4057-A600-9DEC5BAD5779}">
      <dgm:prSet/>
      <dgm:spPr/>
      <dgm:t>
        <a:bodyPr/>
        <a:lstStyle/>
        <a:p>
          <a:endParaRPr lang="ru-RU"/>
        </a:p>
      </dgm:t>
    </dgm:pt>
    <dgm:pt modelId="{AC74ED13-E4D2-4440-8119-02E44E655E14}" type="sibTrans" cxnId="{59B025AB-72B8-4057-A600-9DEC5BAD5779}">
      <dgm:prSet/>
      <dgm:spPr/>
      <dgm:t>
        <a:bodyPr/>
        <a:lstStyle/>
        <a:p>
          <a:endParaRPr lang="ru-RU"/>
        </a:p>
      </dgm:t>
    </dgm:pt>
    <dgm:pt modelId="{8F8B305F-D22A-4320-B67C-38E44D8E338B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«Региональная и местная дорожная сеть» </a:t>
          </a:r>
          <a:endParaRPr lang="ru-RU" sz="1600" dirty="0"/>
        </a:p>
      </dgm:t>
    </dgm:pt>
    <dgm:pt modelId="{07398A2A-8571-409F-8AEC-93BBF6E78E54}" type="parTrans" cxnId="{494A965C-4849-4602-ABF4-E2FF2190D996}">
      <dgm:prSet/>
      <dgm:spPr/>
      <dgm:t>
        <a:bodyPr/>
        <a:lstStyle/>
        <a:p>
          <a:endParaRPr lang="ru-RU"/>
        </a:p>
      </dgm:t>
    </dgm:pt>
    <dgm:pt modelId="{044E2E7D-6682-49A9-97AE-35DC9125ADD2}" type="sibTrans" cxnId="{494A965C-4849-4602-ABF4-E2FF2190D996}">
      <dgm:prSet/>
      <dgm:spPr/>
      <dgm:t>
        <a:bodyPr/>
        <a:lstStyle/>
        <a:p>
          <a:endParaRPr lang="ru-RU"/>
        </a:p>
      </dgm:t>
    </dgm:pt>
    <dgm:pt modelId="{59F29F86-CFD7-4AE4-A756-3AB2543DFDEB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«Общесистемные меры развития дорожного хозяйства»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4E7A4-F2C2-444C-9D4C-6F9F4ECBE942}" type="parTrans" cxnId="{A705CB01-18E8-4F7D-918D-9BA2FFB53F40}">
      <dgm:prSet/>
      <dgm:spPr/>
      <dgm:t>
        <a:bodyPr/>
        <a:lstStyle/>
        <a:p>
          <a:endParaRPr lang="ru-RU"/>
        </a:p>
      </dgm:t>
    </dgm:pt>
    <dgm:pt modelId="{1E271E4E-84A9-4C8D-807D-5264E6AF0FCE}" type="sibTrans" cxnId="{A705CB01-18E8-4F7D-918D-9BA2FFB53F40}">
      <dgm:prSet/>
      <dgm:spPr/>
      <dgm:t>
        <a:bodyPr/>
        <a:lstStyle/>
        <a:p>
          <a:endParaRPr lang="ru-RU"/>
        </a:p>
      </dgm:t>
    </dgm:pt>
    <dgm:pt modelId="{EA41008B-4EBE-4627-991F-1D043504E15C}" type="pres">
      <dgm:prSet presAssocID="{AEED2073-3DEF-46FD-A199-723DC8844B1C}" presName="linearFlow" presStyleCnt="0">
        <dgm:presLayoutVars>
          <dgm:resizeHandles val="exact"/>
        </dgm:presLayoutVars>
      </dgm:prSet>
      <dgm:spPr/>
    </dgm:pt>
    <dgm:pt modelId="{F0C59E19-056C-44BB-A2F8-87C65ADAA90A}" type="pres">
      <dgm:prSet presAssocID="{1FF65C62-27CD-481E-BC85-9AF8157B1740}" presName="node" presStyleLbl="node1" presStyleIdx="0" presStyleCnt="5" custScaleX="145307" custScaleY="177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C73A1-6DFC-47C3-93D8-12F1FFB01F9F}" type="pres">
      <dgm:prSet presAssocID="{87CDE4F1-EAE9-42D1-9128-335E210490F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457CED3-A6BF-4887-B349-83C911956E9F}" type="pres">
      <dgm:prSet presAssocID="{87CDE4F1-EAE9-42D1-9128-335E210490F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8404141-33D5-44E8-8CEE-A854D64575B4}" type="pres">
      <dgm:prSet presAssocID="{09802E3B-689C-4052-9144-3202CA1C7A9B}" presName="node" presStyleLbl="node1" presStyleIdx="1" presStyleCnt="5" custScaleX="132866" custScaleY="8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05808-9311-400A-A187-A22DDE9E2105}" type="pres">
      <dgm:prSet presAssocID="{5D680FBD-FB34-45C7-8742-9873911C36A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521C94B-36F9-49FA-AA50-283DDFC4ED46}" type="pres">
      <dgm:prSet presAssocID="{5D680FBD-FB34-45C7-8742-9873911C36A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4BD9CE3-DB58-42A0-8EC4-82E23CDD8CF3}" type="pres">
      <dgm:prSet presAssocID="{FDD2082D-DB43-4C6D-936B-47DD165B24D3}" presName="node" presStyleLbl="node1" presStyleIdx="2" presStyleCnt="5" custScaleX="132866" custScaleY="132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0BB7E-3072-4EDF-85B1-852F33DBAC61}" type="pres">
      <dgm:prSet presAssocID="{AC74ED13-E4D2-4440-8119-02E44E655E1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6328548-6536-4DB4-A991-B6DB7E4DF16D}" type="pres">
      <dgm:prSet presAssocID="{AC74ED13-E4D2-4440-8119-02E44E655E1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5451D36-05B9-4EBF-A461-236FF73AB3AA}" type="pres">
      <dgm:prSet presAssocID="{8F8B305F-D22A-4320-B67C-38E44D8E338B}" presName="node" presStyleLbl="node1" presStyleIdx="3" presStyleCnt="5" custScaleX="132866" custScaleY="142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8A190-8509-401A-80A9-896B362BF6AB}" type="pres">
      <dgm:prSet presAssocID="{044E2E7D-6682-49A9-97AE-35DC9125ADD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C578A91-0DCD-4E86-9BD7-BA5D9DF1EC2A}" type="pres">
      <dgm:prSet presAssocID="{044E2E7D-6682-49A9-97AE-35DC9125ADD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A02D7A6-2FA2-4DEC-8826-32BA2C377D99}" type="pres">
      <dgm:prSet presAssocID="{59F29F86-CFD7-4AE4-A756-3AB2543DFDEB}" presName="node" presStyleLbl="node1" presStyleIdx="4" presStyleCnt="5" custScaleX="132866" custScaleY="125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EA23E-EF76-4410-8ED3-0A6FAB855D37}" srcId="{AEED2073-3DEF-46FD-A199-723DC8844B1C}" destId="{09802E3B-689C-4052-9144-3202CA1C7A9B}" srcOrd="1" destOrd="0" parTransId="{16425AB6-EC76-4842-BC96-F3E6708B1EA2}" sibTransId="{5D680FBD-FB34-45C7-8742-9873911C36A0}"/>
    <dgm:cxn modelId="{59B025AB-72B8-4057-A600-9DEC5BAD5779}" srcId="{AEED2073-3DEF-46FD-A199-723DC8844B1C}" destId="{FDD2082D-DB43-4C6D-936B-47DD165B24D3}" srcOrd="2" destOrd="0" parTransId="{40C89851-499F-46B4-8E98-74869F550A28}" sibTransId="{AC74ED13-E4D2-4440-8119-02E44E655E14}"/>
    <dgm:cxn modelId="{6939C91C-8609-4248-A0C3-AFE62218034D}" type="presOf" srcId="{AEED2073-3DEF-46FD-A199-723DC8844B1C}" destId="{EA41008B-4EBE-4627-991F-1D043504E15C}" srcOrd="0" destOrd="0" presId="urn:microsoft.com/office/officeart/2005/8/layout/process2"/>
    <dgm:cxn modelId="{C7FEB4A6-06AE-4360-9D5D-1ADEB0E7764E}" type="presOf" srcId="{FDD2082D-DB43-4C6D-936B-47DD165B24D3}" destId="{14BD9CE3-DB58-42A0-8EC4-82E23CDD8CF3}" srcOrd="0" destOrd="0" presId="urn:microsoft.com/office/officeart/2005/8/layout/process2"/>
    <dgm:cxn modelId="{EC331B42-93B2-4F51-B5B1-2F22BCD8E255}" type="presOf" srcId="{09802E3B-689C-4052-9144-3202CA1C7A9B}" destId="{68404141-33D5-44E8-8CEE-A854D64575B4}" srcOrd="0" destOrd="0" presId="urn:microsoft.com/office/officeart/2005/8/layout/process2"/>
    <dgm:cxn modelId="{F5A26BA7-808C-4256-8129-CC463D830745}" type="presOf" srcId="{044E2E7D-6682-49A9-97AE-35DC9125ADD2}" destId="{4FE8A190-8509-401A-80A9-896B362BF6AB}" srcOrd="0" destOrd="0" presId="urn:microsoft.com/office/officeart/2005/8/layout/process2"/>
    <dgm:cxn modelId="{BE2D8373-13E8-4EF8-AF96-F1687A1C6602}" type="presOf" srcId="{1FF65C62-27CD-481E-BC85-9AF8157B1740}" destId="{F0C59E19-056C-44BB-A2F8-87C65ADAA90A}" srcOrd="0" destOrd="0" presId="urn:microsoft.com/office/officeart/2005/8/layout/process2"/>
    <dgm:cxn modelId="{27660CF7-AAF7-49C5-A60A-2B977E05B442}" srcId="{AEED2073-3DEF-46FD-A199-723DC8844B1C}" destId="{1FF65C62-27CD-481E-BC85-9AF8157B1740}" srcOrd="0" destOrd="0" parTransId="{DE393405-A76C-49EB-A136-FED55CBB80F8}" sibTransId="{87CDE4F1-EAE9-42D1-9128-335E210490F7}"/>
    <dgm:cxn modelId="{494A965C-4849-4602-ABF4-E2FF2190D996}" srcId="{AEED2073-3DEF-46FD-A199-723DC8844B1C}" destId="{8F8B305F-D22A-4320-B67C-38E44D8E338B}" srcOrd="3" destOrd="0" parTransId="{07398A2A-8571-409F-8AEC-93BBF6E78E54}" sibTransId="{044E2E7D-6682-49A9-97AE-35DC9125ADD2}"/>
    <dgm:cxn modelId="{A77798C6-9771-4155-993A-F1BF4BB37F70}" type="presOf" srcId="{87CDE4F1-EAE9-42D1-9128-335E210490F7}" destId="{4E8C73A1-6DFC-47C3-93D8-12F1FFB01F9F}" srcOrd="0" destOrd="0" presId="urn:microsoft.com/office/officeart/2005/8/layout/process2"/>
    <dgm:cxn modelId="{7403F0D7-F971-44B1-AEB3-696F12FE097F}" type="presOf" srcId="{8F8B305F-D22A-4320-B67C-38E44D8E338B}" destId="{E5451D36-05B9-4EBF-A461-236FF73AB3AA}" srcOrd="0" destOrd="0" presId="urn:microsoft.com/office/officeart/2005/8/layout/process2"/>
    <dgm:cxn modelId="{F29A1DC5-8110-4A1E-A139-A365F4E0D2B0}" type="presOf" srcId="{5D680FBD-FB34-45C7-8742-9873911C36A0}" destId="{F521C94B-36F9-49FA-AA50-283DDFC4ED46}" srcOrd="1" destOrd="0" presId="urn:microsoft.com/office/officeart/2005/8/layout/process2"/>
    <dgm:cxn modelId="{78A44C5D-D679-4D56-ACE9-799AF18FA3A5}" type="presOf" srcId="{59F29F86-CFD7-4AE4-A756-3AB2543DFDEB}" destId="{6A02D7A6-2FA2-4DEC-8826-32BA2C377D99}" srcOrd="0" destOrd="0" presId="urn:microsoft.com/office/officeart/2005/8/layout/process2"/>
    <dgm:cxn modelId="{BC788EDA-2A72-44E5-882B-2F2DC772469D}" type="presOf" srcId="{044E2E7D-6682-49A9-97AE-35DC9125ADD2}" destId="{0C578A91-0DCD-4E86-9BD7-BA5D9DF1EC2A}" srcOrd="1" destOrd="0" presId="urn:microsoft.com/office/officeart/2005/8/layout/process2"/>
    <dgm:cxn modelId="{778F7A0F-F08E-412F-ACA8-9F5071FF129F}" type="presOf" srcId="{87CDE4F1-EAE9-42D1-9128-335E210490F7}" destId="{E457CED3-A6BF-4887-B349-83C911956E9F}" srcOrd="1" destOrd="0" presId="urn:microsoft.com/office/officeart/2005/8/layout/process2"/>
    <dgm:cxn modelId="{631A5F38-9B1E-468D-9159-F2401FEBFC7E}" type="presOf" srcId="{AC74ED13-E4D2-4440-8119-02E44E655E14}" destId="{16328548-6536-4DB4-A991-B6DB7E4DF16D}" srcOrd="1" destOrd="0" presId="urn:microsoft.com/office/officeart/2005/8/layout/process2"/>
    <dgm:cxn modelId="{A45AB1E3-9776-41DD-BFC5-88521BCFF537}" type="presOf" srcId="{5D680FBD-FB34-45C7-8742-9873911C36A0}" destId="{F4405808-9311-400A-A187-A22DDE9E2105}" srcOrd="0" destOrd="0" presId="urn:microsoft.com/office/officeart/2005/8/layout/process2"/>
    <dgm:cxn modelId="{0B77E440-801B-4263-8FE6-CFAF0978F84D}" type="presOf" srcId="{AC74ED13-E4D2-4440-8119-02E44E655E14}" destId="{65D0BB7E-3072-4EDF-85B1-852F33DBAC61}" srcOrd="0" destOrd="0" presId="urn:microsoft.com/office/officeart/2005/8/layout/process2"/>
    <dgm:cxn modelId="{A705CB01-18E8-4F7D-918D-9BA2FFB53F40}" srcId="{AEED2073-3DEF-46FD-A199-723DC8844B1C}" destId="{59F29F86-CFD7-4AE4-A756-3AB2543DFDEB}" srcOrd="4" destOrd="0" parTransId="{6C24E7A4-F2C2-444C-9D4C-6F9F4ECBE942}" sibTransId="{1E271E4E-84A9-4C8D-807D-5264E6AF0FCE}"/>
    <dgm:cxn modelId="{00FFB936-8CFF-4FFD-B9D6-56E018C9AF0D}" type="presParOf" srcId="{EA41008B-4EBE-4627-991F-1D043504E15C}" destId="{F0C59E19-056C-44BB-A2F8-87C65ADAA90A}" srcOrd="0" destOrd="0" presId="urn:microsoft.com/office/officeart/2005/8/layout/process2"/>
    <dgm:cxn modelId="{2857D9EF-62E5-4092-B22D-7DE04E987752}" type="presParOf" srcId="{EA41008B-4EBE-4627-991F-1D043504E15C}" destId="{4E8C73A1-6DFC-47C3-93D8-12F1FFB01F9F}" srcOrd="1" destOrd="0" presId="urn:microsoft.com/office/officeart/2005/8/layout/process2"/>
    <dgm:cxn modelId="{7907E600-9771-4EC9-8299-A083388E9528}" type="presParOf" srcId="{4E8C73A1-6DFC-47C3-93D8-12F1FFB01F9F}" destId="{E457CED3-A6BF-4887-B349-83C911956E9F}" srcOrd="0" destOrd="0" presId="urn:microsoft.com/office/officeart/2005/8/layout/process2"/>
    <dgm:cxn modelId="{CBCEA19D-766B-4C2A-9D26-3CE6739926CE}" type="presParOf" srcId="{EA41008B-4EBE-4627-991F-1D043504E15C}" destId="{68404141-33D5-44E8-8CEE-A854D64575B4}" srcOrd="2" destOrd="0" presId="urn:microsoft.com/office/officeart/2005/8/layout/process2"/>
    <dgm:cxn modelId="{69FB3E4A-A239-4042-B4AE-20FE61756CAD}" type="presParOf" srcId="{EA41008B-4EBE-4627-991F-1D043504E15C}" destId="{F4405808-9311-400A-A187-A22DDE9E2105}" srcOrd="3" destOrd="0" presId="urn:microsoft.com/office/officeart/2005/8/layout/process2"/>
    <dgm:cxn modelId="{1D95E19A-1AB8-49A8-A177-FD1C6E4AA791}" type="presParOf" srcId="{F4405808-9311-400A-A187-A22DDE9E2105}" destId="{F521C94B-36F9-49FA-AA50-283DDFC4ED46}" srcOrd="0" destOrd="0" presId="urn:microsoft.com/office/officeart/2005/8/layout/process2"/>
    <dgm:cxn modelId="{5ECD3AA1-BE73-41A4-A2EF-2C645830193A}" type="presParOf" srcId="{EA41008B-4EBE-4627-991F-1D043504E15C}" destId="{14BD9CE3-DB58-42A0-8EC4-82E23CDD8CF3}" srcOrd="4" destOrd="0" presId="urn:microsoft.com/office/officeart/2005/8/layout/process2"/>
    <dgm:cxn modelId="{A57E28B2-3BBE-49C1-9C2D-DC25D61FE30F}" type="presParOf" srcId="{EA41008B-4EBE-4627-991F-1D043504E15C}" destId="{65D0BB7E-3072-4EDF-85B1-852F33DBAC61}" srcOrd="5" destOrd="0" presId="urn:microsoft.com/office/officeart/2005/8/layout/process2"/>
    <dgm:cxn modelId="{54870949-F8C2-425E-8DF9-E7FCBE6588C6}" type="presParOf" srcId="{65D0BB7E-3072-4EDF-85B1-852F33DBAC61}" destId="{16328548-6536-4DB4-A991-B6DB7E4DF16D}" srcOrd="0" destOrd="0" presId="urn:microsoft.com/office/officeart/2005/8/layout/process2"/>
    <dgm:cxn modelId="{946F1F0A-7A24-4474-853E-5A0748803C6B}" type="presParOf" srcId="{EA41008B-4EBE-4627-991F-1D043504E15C}" destId="{E5451D36-05B9-4EBF-A461-236FF73AB3AA}" srcOrd="6" destOrd="0" presId="urn:microsoft.com/office/officeart/2005/8/layout/process2"/>
    <dgm:cxn modelId="{B0E7B8E5-ABC1-4DB6-A095-6469520C40CD}" type="presParOf" srcId="{EA41008B-4EBE-4627-991F-1D043504E15C}" destId="{4FE8A190-8509-401A-80A9-896B362BF6AB}" srcOrd="7" destOrd="0" presId="urn:microsoft.com/office/officeart/2005/8/layout/process2"/>
    <dgm:cxn modelId="{E970FA9D-208E-49A6-8E1A-DDB163F428FD}" type="presParOf" srcId="{4FE8A190-8509-401A-80A9-896B362BF6AB}" destId="{0C578A91-0DCD-4E86-9BD7-BA5D9DF1EC2A}" srcOrd="0" destOrd="0" presId="urn:microsoft.com/office/officeart/2005/8/layout/process2"/>
    <dgm:cxn modelId="{96F07EA5-8E85-466E-B0E5-602B06BE911C}" type="presParOf" srcId="{EA41008B-4EBE-4627-991F-1D043504E15C}" destId="{6A02D7A6-2FA2-4DEC-8826-32BA2C377D9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43505-60AB-4793-906D-1E6BA03466CA}">
      <dsp:nvSpPr>
        <dsp:cNvPr id="0" name=""/>
        <dsp:cNvSpPr/>
      </dsp:nvSpPr>
      <dsp:spPr>
        <a:xfrm>
          <a:off x="87969" y="0"/>
          <a:ext cx="4203436" cy="91540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102 589,3 млн. рублей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780" y="26811"/>
        <a:ext cx="4149814" cy="861779"/>
      </dsp:txXfrm>
    </dsp:sp>
    <dsp:sp modelId="{782C7F46-F441-495F-82C3-4010B87EA073}">
      <dsp:nvSpPr>
        <dsp:cNvPr id="0" name=""/>
        <dsp:cNvSpPr/>
      </dsp:nvSpPr>
      <dsp:spPr>
        <a:xfrm>
          <a:off x="508313" y="915401"/>
          <a:ext cx="346335" cy="82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749"/>
              </a:lnTo>
              <a:lnTo>
                <a:pt x="346335" y="828749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E3D63-FA01-4F39-9750-18E210976A1B}">
      <dsp:nvSpPr>
        <dsp:cNvPr id="0" name=""/>
        <dsp:cNvSpPr/>
      </dsp:nvSpPr>
      <dsp:spPr>
        <a:xfrm>
          <a:off x="854648" y="1199489"/>
          <a:ext cx="3697825" cy="1089323"/>
        </a:xfrm>
        <a:prstGeom prst="roundRect">
          <a:avLst>
            <a:gd name="adj" fmla="val 10000"/>
          </a:avLst>
        </a:prstGeom>
        <a:solidFill>
          <a:srgbClr val="C4E59F"/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–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44 649,8 млн. рублей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6553" y="1231394"/>
        <a:ext cx="3634015" cy="1025513"/>
      </dsp:txXfrm>
    </dsp:sp>
    <dsp:sp modelId="{688E8F77-D5DC-4F8E-B747-EA06BEC1F9C2}">
      <dsp:nvSpPr>
        <dsp:cNvPr id="0" name=""/>
        <dsp:cNvSpPr/>
      </dsp:nvSpPr>
      <dsp:spPr>
        <a:xfrm>
          <a:off x="508313" y="915401"/>
          <a:ext cx="346335" cy="2178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823"/>
              </a:lnTo>
              <a:lnTo>
                <a:pt x="346335" y="2178823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37B7D-6F38-460E-821F-B7250FFC6A2D}">
      <dsp:nvSpPr>
        <dsp:cNvPr id="0" name=""/>
        <dsp:cNvSpPr/>
      </dsp:nvSpPr>
      <dsp:spPr>
        <a:xfrm>
          <a:off x="854648" y="2549564"/>
          <a:ext cx="3689807" cy="1089323"/>
        </a:xfrm>
        <a:prstGeom prst="roundRect">
          <a:avLst>
            <a:gd name="adj" fmla="val 10000"/>
          </a:avLst>
        </a:prstGeom>
        <a:solidFill>
          <a:srgbClr val="C4E59F"/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7 398,2 млн. рублей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6553" y="2581469"/>
        <a:ext cx="3625997" cy="1025513"/>
      </dsp:txXfrm>
    </dsp:sp>
    <dsp:sp modelId="{2534ED96-FA38-4F15-83D6-7F99FFEEF6D0}">
      <dsp:nvSpPr>
        <dsp:cNvPr id="0" name=""/>
        <dsp:cNvSpPr/>
      </dsp:nvSpPr>
      <dsp:spPr>
        <a:xfrm>
          <a:off x="508313" y="915401"/>
          <a:ext cx="346335" cy="354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477"/>
              </a:lnTo>
              <a:lnTo>
                <a:pt x="346335" y="3540477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59733-22FD-4E72-B718-2755D08C8B37}">
      <dsp:nvSpPr>
        <dsp:cNvPr id="0" name=""/>
        <dsp:cNvSpPr/>
      </dsp:nvSpPr>
      <dsp:spPr>
        <a:xfrm>
          <a:off x="854648" y="3911218"/>
          <a:ext cx="3818226" cy="1089323"/>
        </a:xfrm>
        <a:prstGeom prst="roundRect">
          <a:avLst>
            <a:gd name="adj" fmla="val 10000"/>
          </a:avLst>
        </a:prstGeom>
        <a:solidFill>
          <a:srgbClr val="C4E59F"/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–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50 541,3 млн. рублей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6553" y="3943123"/>
        <a:ext cx="3754416" cy="10255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64656-B3EF-4E4D-8589-C661D15650AB}">
      <dsp:nvSpPr>
        <dsp:cNvPr id="0" name=""/>
        <dsp:cNvSpPr/>
      </dsp:nvSpPr>
      <dsp:spPr>
        <a:xfrm>
          <a:off x="310816" y="793"/>
          <a:ext cx="2294632" cy="1274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«Молодежь и дети»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2 787,6 млн. рублей</a:t>
          </a:r>
          <a:endParaRPr lang="ru-RU" sz="1800" kern="1200" dirty="0"/>
        </a:p>
      </dsp:txBody>
      <dsp:txXfrm>
        <a:off x="348153" y="38130"/>
        <a:ext cx="2219958" cy="1200121"/>
      </dsp:txXfrm>
    </dsp:sp>
    <dsp:sp modelId="{267721F3-A051-4733-BBE4-5FD4483198B0}">
      <dsp:nvSpPr>
        <dsp:cNvPr id="0" name=""/>
        <dsp:cNvSpPr/>
      </dsp:nvSpPr>
      <dsp:spPr>
        <a:xfrm rot="5400000">
          <a:off x="1219108" y="1307459"/>
          <a:ext cx="478048" cy="5736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286035" y="1355264"/>
        <a:ext cx="344194" cy="334634"/>
      </dsp:txXfrm>
    </dsp:sp>
    <dsp:sp modelId="{2BDC70E1-53E2-4D58-B41A-8E7607BE8553}">
      <dsp:nvSpPr>
        <dsp:cNvPr id="0" name=""/>
        <dsp:cNvSpPr/>
      </dsp:nvSpPr>
      <dsp:spPr>
        <a:xfrm>
          <a:off x="310816" y="1912987"/>
          <a:ext cx="2294632" cy="826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«Все лучшее детям»</a:t>
          </a:r>
          <a:endParaRPr lang="ru-RU" sz="1600" kern="1200" dirty="0"/>
        </a:p>
      </dsp:txBody>
      <dsp:txXfrm>
        <a:off x="335024" y="1937195"/>
        <a:ext cx="2246216" cy="778097"/>
      </dsp:txXfrm>
    </dsp:sp>
    <dsp:sp modelId="{ED60252A-3060-4AE2-A20D-8636AD276681}">
      <dsp:nvSpPr>
        <dsp:cNvPr id="0" name=""/>
        <dsp:cNvSpPr/>
      </dsp:nvSpPr>
      <dsp:spPr>
        <a:xfrm rot="5400000">
          <a:off x="1219108" y="2771371"/>
          <a:ext cx="478048" cy="5736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286035" y="2819176"/>
        <a:ext cx="344194" cy="334634"/>
      </dsp:txXfrm>
    </dsp:sp>
    <dsp:sp modelId="{46F9BC4F-383E-4D9A-87CC-E7430DAE6E18}">
      <dsp:nvSpPr>
        <dsp:cNvPr id="0" name=""/>
        <dsp:cNvSpPr/>
      </dsp:nvSpPr>
      <dsp:spPr>
        <a:xfrm>
          <a:off x="310816" y="3376899"/>
          <a:ext cx="2294632" cy="10249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«Педагоги и наставники» </a:t>
          </a:r>
          <a:endParaRPr lang="ru-RU" sz="1600" kern="1200" dirty="0"/>
        </a:p>
      </dsp:txBody>
      <dsp:txXfrm>
        <a:off x="340836" y="3406919"/>
        <a:ext cx="2234592" cy="9649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7DF85-64D0-4695-B181-40CC928DEBC3}">
      <dsp:nvSpPr>
        <dsp:cNvPr id="0" name=""/>
        <dsp:cNvSpPr/>
      </dsp:nvSpPr>
      <dsp:spPr>
        <a:xfrm>
          <a:off x="0" y="0"/>
          <a:ext cx="2987312" cy="3384376"/>
        </a:xfrm>
        <a:prstGeom prst="roundRect">
          <a:avLst>
            <a:gd name="adj" fmla="val 10000"/>
          </a:avLst>
        </a:prstGeom>
        <a:solidFill>
          <a:srgbClr val="6BA56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u="none" kern="1200" dirty="0">
            <a:solidFill>
              <a:schemeClr val="tx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53750"/>
        <a:ext cx="2987312" cy="1353750"/>
      </dsp:txXfrm>
    </dsp:sp>
    <dsp:sp modelId="{D3C6321F-7464-4E2F-9716-ACDFFF5CECA1}">
      <dsp:nvSpPr>
        <dsp:cNvPr id="0" name=""/>
        <dsp:cNvSpPr/>
      </dsp:nvSpPr>
      <dsp:spPr>
        <a:xfrm>
          <a:off x="1216537" y="671899"/>
          <a:ext cx="558077" cy="18932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4BB8F7-623F-492B-B85D-64A425DDFCC9}">
      <dsp:nvSpPr>
        <dsp:cNvPr id="0" name=""/>
        <dsp:cNvSpPr/>
      </dsp:nvSpPr>
      <dsp:spPr>
        <a:xfrm>
          <a:off x="3078851" y="0"/>
          <a:ext cx="2987312" cy="3384376"/>
        </a:xfrm>
        <a:prstGeom prst="roundRect">
          <a:avLst>
            <a:gd name="adj" fmla="val 10000"/>
          </a:avLst>
        </a:prstGeom>
        <a:solidFill>
          <a:srgbClr val="CE767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i="0" u="none" kern="1200" dirty="0">
            <a:solidFill>
              <a:schemeClr val="tx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8851" y="1353750"/>
        <a:ext cx="2987312" cy="1353750"/>
      </dsp:txXfrm>
    </dsp:sp>
    <dsp:sp modelId="{047B5498-EB6D-4EF0-8573-82E0B81776F4}">
      <dsp:nvSpPr>
        <dsp:cNvPr id="0" name=""/>
        <dsp:cNvSpPr/>
      </dsp:nvSpPr>
      <dsp:spPr>
        <a:xfrm flipV="1">
          <a:off x="4331060" y="731218"/>
          <a:ext cx="482895" cy="7068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A010A0-41D9-459B-9CCA-F4C6EF713AA0}">
      <dsp:nvSpPr>
        <dsp:cNvPr id="0" name=""/>
        <dsp:cNvSpPr/>
      </dsp:nvSpPr>
      <dsp:spPr>
        <a:xfrm>
          <a:off x="6148703" y="0"/>
          <a:ext cx="2987312" cy="3384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100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u="none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8703" y="1353750"/>
        <a:ext cx="2987312" cy="1353750"/>
      </dsp:txXfrm>
    </dsp:sp>
    <dsp:sp modelId="{54FDA214-36DE-4718-A575-4ED31EE239D9}">
      <dsp:nvSpPr>
        <dsp:cNvPr id="0" name=""/>
        <dsp:cNvSpPr/>
      </dsp:nvSpPr>
      <dsp:spPr>
        <a:xfrm>
          <a:off x="7523018" y="735427"/>
          <a:ext cx="252841" cy="6226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78D87B4-C271-4B1A-9740-1066A443E2CB}">
      <dsp:nvSpPr>
        <dsp:cNvPr id="0" name=""/>
        <dsp:cNvSpPr/>
      </dsp:nvSpPr>
      <dsp:spPr>
        <a:xfrm>
          <a:off x="1490632" y="2193658"/>
          <a:ext cx="5932382" cy="200021"/>
        </a:xfrm>
        <a:prstGeom prst="leftRightArrow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noFill/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dkEdge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D89D3-8CBC-423E-9E99-796FE10C1F45}">
      <dsp:nvSpPr>
        <dsp:cNvPr id="0" name=""/>
        <dsp:cNvSpPr/>
      </dsp:nvSpPr>
      <dsp:spPr>
        <a:xfrm>
          <a:off x="4735521" y="695672"/>
          <a:ext cx="3188485" cy="39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10"/>
              </a:lnTo>
              <a:lnTo>
                <a:pt x="3188485" y="200210"/>
              </a:lnTo>
              <a:lnTo>
                <a:pt x="3188485" y="3903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92C94-2DBC-472F-89DF-682AE597C721}">
      <dsp:nvSpPr>
        <dsp:cNvPr id="0" name=""/>
        <dsp:cNvSpPr/>
      </dsp:nvSpPr>
      <dsp:spPr>
        <a:xfrm>
          <a:off x="4689792" y="695672"/>
          <a:ext cx="91440" cy="390387"/>
        </a:xfrm>
        <a:custGeom>
          <a:avLst/>
          <a:gdLst/>
          <a:ahLst/>
          <a:cxnLst/>
          <a:rect l="0" t="0" r="0" b="0"/>
          <a:pathLst>
            <a:path>
              <a:moveTo>
                <a:pt x="45729" y="0"/>
              </a:moveTo>
              <a:lnTo>
                <a:pt x="45729" y="200210"/>
              </a:lnTo>
              <a:lnTo>
                <a:pt x="45720" y="200210"/>
              </a:lnTo>
              <a:lnTo>
                <a:pt x="45720" y="3903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29786-9124-4B6D-A7AA-A4FB7D424ABE}">
      <dsp:nvSpPr>
        <dsp:cNvPr id="0" name=""/>
        <dsp:cNvSpPr/>
      </dsp:nvSpPr>
      <dsp:spPr>
        <a:xfrm>
          <a:off x="1708115" y="695672"/>
          <a:ext cx="3027405" cy="390387"/>
        </a:xfrm>
        <a:custGeom>
          <a:avLst/>
          <a:gdLst/>
          <a:ahLst/>
          <a:cxnLst/>
          <a:rect l="0" t="0" r="0" b="0"/>
          <a:pathLst>
            <a:path>
              <a:moveTo>
                <a:pt x="3027405" y="0"/>
              </a:moveTo>
              <a:lnTo>
                <a:pt x="3027405" y="200210"/>
              </a:lnTo>
              <a:lnTo>
                <a:pt x="0" y="200210"/>
              </a:lnTo>
              <a:lnTo>
                <a:pt x="0" y="3903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54B7D-1CE7-437A-86FA-B681E83F5F7B}">
      <dsp:nvSpPr>
        <dsp:cNvPr id="0" name=""/>
        <dsp:cNvSpPr/>
      </dsp:nvSpPr>
      <dsp:spPr>
        <a:xfrm>
          <a:off x="1271315" y="77951"/>
          <a:ext cx="6928411" cy="61772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слушания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1315" y="77951"/>
        <a:ext cx="6928411" cy="617721"/>
      </dsp:txXfrm>
    </dsp:sp>
    <dsp:sp modelId="{1B68E949-E4EB-4FF5-957E-6B6E5D07ABAF}">
      <dsp:nvSpPr>
        <dsp:cNvPr id="0" name=""/>
        <dsp:cNvSpPr/>
      </dsp:nvSpPr>
      <dsp:spPr>
        <a:xfrm>
          <a:off x="181793" y="1086060"/>
          <a:ext cx="3052645" cy="24874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u="sng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Публичные слушания </a:t>
          </a:r>
          <a:r>
            <a:rPr lang="ru-RU" altLang="ru-RU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– это форма реализации прав граждан на участие в процессе обсуждения проектов муниципальных правовых актов по вопросам местного значения</a:t>
          </a:r>
          <a:endParaRPr lang="ru-RU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81793" y="1086060"/>
        <a:ext cx="3052645" cy="2487494"/>
      </dsp:txXfrm>
    </dsp:sp>
    <dsp:sp modelId="{DE7909AA-8785-45BD-889E-6B9A0C75911B}">
      <dsp:nvSpPr>
        <dsp:cNvPr id="0" name=""/>
        <dsp:cNvSpPr/>
      </dsp:nvSpPr>
      <dsp:spPr>
        <a:xfrm>
          <a:off x="3432783" y="1086060"/>
          <a:ext cx="2605458" cy="2459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Граждане могут принять личное участие в          обсуждении </a:t>
          </a:r>
          <a:r>
            <a:rPr lang="ru-RU" altLang="ru-RU" sz="2000" b="1" kern="1200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отчета    об исполнении бюджета города во время проведения публичных   слушаний</a:t>
          </a:r>
          <a:endParaRPr lang="ru-RU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432783" y="1086060"/>
        <a:ext cx="2605458" cy="2459791"/>
      </dsp:txXfrm>
    </dsp:sp>
    <dsp:sp modelId="{B70538AB-01B2-48A5-873E-E2127A8E08B4}">
      <dsp:nvSpPr>
        <dsp:cNvPr id="0" name=""/>
        <dsp:cNvSpPr/>
      </dsp:nvSpPr>
      <dsp:spPr>
        <a:xfrm>
          <a:off x="6249138" y="1086060"/>
          <a:ext cx="3349737" cy="2586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Постановление мэрии города Новосибирска от                   26.03.2026  № </a:t>
          </a:r>
          <a:r>
            <a:rPr lang="en-US" altLang="ru-RU" sz="1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3115</a:t>
          </a:r>
          <a:r>
            <a:rPr lang="ru-RU" altLang="ru-RU" sz="1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                              </a:t>
          </a:r>
          <a:r>
            <a:rPr lang="ru-RU" altLang="ru-RU" sz="1800" b="1" i="0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«О назначении публичных слушаний «Об исполнении бюджета города Новосибирска за 2025 год»                                        </a:t>
          </a:r>
          <a:r>
            <a:rPr lang="ru-RU" altLang="ru-RU" sz="1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размещено на официальном  сайте мэрии города Новосибирска</a:t>
          </a:r>
          <a:endParaRPr lang="ru-RU" sz="18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249138" y="1086060"/>
        <a:ext cx="3349737" cy="2586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D1BF1-C5E9-4599-A4E9-CDD1E80481FA}">
      <dsp:nvSpPr>
        <dsp:cNvPr id="0" name=""/>
        <dsp:cNvSpPr/>
      </dsp:nvSpPr>
      <dsp:spPr>
        <a:xfrm>
          <a:off x="98035" y="2245"/>
          <a:ext cx="4184523" cy="955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104 082,6 млн. рублей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015" y="30225"/>
        <a:ext cx="4128563" cy="899348"/>
      </dsp:txXfrm>
    </dsp:sp>
    <dsp:sp modelId="{8C019371-4621-4436-B00E-BA579ABEBA31}">
      <dsp:nvSpPr>
        <dsp:cNvPr id="0" name=""/>
        <dsp:cNvSpPr/>
      </dsp:nvSpPr>
      <dsp:spPr>
        <a:xfrm>
          <a:off x="516488" y="957554"/>
          <a:ext cx="335049" cy="267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88"/>
              </a:lnTo>
              <a:lnTo>
                <a:pt x="335049" y="2678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AB7C1-533D-4337-9A80-68F154BA77C8}">
      <dsp:nvSpPr>
        <dsp:cNvPr id="0" name=""/>
        <dsp:cNvSpPr/>
      </dsp:nvSpPr>
      <dsp:spPr>
        <a:xfrm>
          <a:off x="851537" y="1075864"/>
          <a:ext cx="3939870" cy="299155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расходы – 5 819,1 млн. рублей</a:t>
          </a:r>
          <a:endParaRPr lang="ru-RU" sz="1200" kern="1200" dirty="0"/>
        </a:p>
      </dsp:txBody>
      <dsp:txXfrm>
        <a:off x="860299" y="1084626"/>
        <a:ext cx="3922346" cy="281631"/>
      </dsp:txXfrm>
    </dsp:sp>
    <dsp:sp modelId="{C8079AB7-ABCC-4D88-8F57-5EDC1BD7E7AF}">
      <dsp:nvSpPr>
        <dsp:cNvPr id="0" name=""/>
        <dsp:cNvSpPr/>
      </dsp:nvSpPr>
      <dsp:spPr>
        <a:xfrm>
          <a:off x="516488" y="957554"/>
          <a:ext cx="335049" cy="746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332"/>
              </a:lnTo>
              <a:lnTo>
                <a:pt x="335049" y="7463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2DB24-9518-4D42-BCEE-03FAB1F95B53}">
      <dsp:nvSpPr>
        <dsp:cNvPr id="0" name=""/>
        <dsp:cNvSpPr/>
      </dsp:nvSpPr>
      <dsp:spPr>
        <a:xfrm>
          <a:off x="851537" y="1491922"/>
          <a:ext cx="3896162" cy="423928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 – 510,4 млн. рублей   </a:t>
          </a:r>
          <a:endParaRPr lang="ru-RU" sz="1200" kern="1200" dirty="0"/>
        </a:p>
      </dsp:txBody>
      <dsp:txXfrm>
        <a:off x="863953" y="1504338"/>
        <a:ext cx="3871330" cy="399096"/>
      </dsp:txXfrm>
    </dsp:sp>
    <dsp:sp modelId="{E1440528-45D4-49E7-8E2C-B5B2B0D8DA43}">
      <dsp:nvSpPr>
        <dsp:cNvPr id="0" name=""/>
        <dsp:cNvSpPr/>
      </dsp:nvSpPr>
      <dsp:spPr>
        <a:xfrm>
          <a:off x="516488" y="957554"/>
          <a:ext cx="335049" cy="1229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760"/>
              </a:lnTo>
              <a:lnTo>
                <a:pt x="335049" y="122976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44774-0BF4-4D2A-A4D6-AE57A7C694CE}">
      <dsp:nvSpPr>
        <dsp:cNvPr id="0" name=""/>
        <dsp:cNvSpPr/>
      </dsp:nvSpPr>
      <dsp:spPr>
        <a:xfrm>
          <a:off x="851537" y="2032754"/>
          <a:ext cx="3918734" cy="309119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 – 22 472,2 млн. рублей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591" y="2041808"/>
        <a:ext cx="3900626" cy="291011"/>
      </dsp:txXfrm>
    </dsp:sp>
    <dsp:sp modelId="{A6432153-A633-49ED-9B80-AC2486D27969}">
      <dsp:nvSpPr>
        <dsp:cNvPr id="0" name=""/>
        <dsp:cNvSpPr/>
      </dsp:nvSpPr>
      <dsp:spPr>
        <a:xfrm>
          <a:off x="516488" y="957554"/>
          <a:ext cx="335049" cy="1733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715"/>
              </a:lnTo>
              <a:lnTo>
                <a:pt x="335049" y="17337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C49F5-2EF1-4104-91B3-A79216EC1733}">
      <dsp:nvSpPr>
        <dsp:cNvPr id="0" name=""/>
        <dsp:cNvSpPr/>
      </dsp:nvSpPr>
      <dsp:spPr>
        <a:xfrm>
          <a:off x="851537" y="2458777"/>
          <a:ext cx="3901055" cy="464984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7 487,0 млн. рублей</a:t>
          </a:r>
          <a:endParaRPr lang="ru-RU" sz="1200" kern="1200" dirty="0"/>
        </a:p>
      </dsp:txBody>
      <dsp:txXfrm>
        <a:off x="865156" y="2472396"/>
        <a:ext cx="3873817" cy="437746"/>
      </dsp:txXfrm>
    </dsp:sp>
    <dsp:sp modelId="{28816D55-7DB4-4CED-8D99-CA1AB8F5C10F}">
      <dsp:nvSpPr>
        <dsp:cNvPr id="0" name=""/>
        <dsp:cNvSpPr/>
      </dsp:nvSpPr>
      <dsp:spPr>
        <a:xfrm>
          <a:off x="516488" y="957554"/>
          <a:ext cx="335049" cy="2214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077"/>
              </a:lnTo>
              <a:lnTo>
                <a:pt x="335049" y="22140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9D05F-C683-423E-8B9B-61FF1C4D7C45}">
      <dsp:nvSpPr>
        <dsp:cNvPr id="0" name=""/>
        <dsp:cNvSpPr/>
      </dsp:nvSpPr>
      <dsp:spPr>
        <a:xfrm>
          <a:off x="851537" y="3040664"/>
          <a:ext cx="3913564" cy="261933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– 58,1 млн. рублей</a:t>
          </a:r>
          <a:endParaRPr lang="ru-RU" sz="1200" kern="1200" dirty="0"/>
        </a:p>
      </dsp:txBody>
      <dsp:txXfrm>
        <a:off x="859209" y="3048336"/>
        <a:ext cx="3898220" cy="246589"/>
      </dsp:txXfrm>
    </dsp:sp>
    <dsp:sp modelId="{CF91F1D5-114D-42F3-8EA9-B5D62C4AF181}">
      <dsp:nvSpPr>
        <dsp:cNvPr id="0" name=""/>
        <dsp:cNvSpPr/>
      </dsp:nvSpPr>
      <dsp:spPr>
        <a:xfrm>
          <a:off x="516488" y="957554"/>
          <a:ext cx="335049" cy="2604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627"/>
              </a:lnTo>
              <a:lnTo>
                <a:pt x="335049" y="26046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C3B76-3793-46A0-ABB0-206EA2B8315B}">
      <dsp:nvSpPr>
        <dsp:cNvPr id="0" name=""/>
        <dsp:cNvSpPr/>
      </dsp:nvSpPr>
      <dsp:spPr>
        <a:xfrm>
          <a:off x="851537" y="3419501"/>
          <a:ext cx="3892585" cy="285360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– 53 316,4 млн. рублей</a:t>
          </a:r>
          <a:endParaRPr lang="ru-RU" sz="1200" kern="1200" dirty="0"/>
        </a:p>
      </dsp:txBody>
      <dsp:txXfrm>
        <a:off x="859895" y="3427859"/>
        <a:ext cx="3875869" cy="268644"/>
      </dsp:txXfrm>
    </dsp:sp>
    <dsp:sp modelId="{8EC95A9A-EBCD-4C93-A9A1-C108CAC4E3EA}">
      <dsp:nvSpPr>
        <dsp:cNvPr id="0" name=""/>
        <dsp:cNvSpPr/>
      </dsp:nvSpPr>
      <dsp:spPr>
        <a:xfrm>
          <a:off x="516488" y="957554"/>
          <a:ext cx="335049" cy="3026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299"/>
              </a:lnTo>
              <a:lnTo>
                <a:pt x="335049" y="30262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F2170-BFD5-48B6-AB46-A20C7C27E9DC}">
      <dsp:nvSpPr>
        <dsp:cNvPr id="0" name=""/>
        <dsp:cNvSpPr/>
      </dsp:nvSpPr>
      <dsp:spPr>
        <a:xfrm>
          <a:off x="851537" y="3821764"/>
          <a:ext cx="3939878" cy="324177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 – 2 918,9 млн. рублей</a:t>
          </a:r>
          <a:endParaRPr lang="ru-RU" sz="1200" kern="1200" dirty="0"/>
        </a:p>
      </dsp:txBody>
      <dsp:txXfrm>
        <a:off x="861032" y="3831259"/>
        <a:ext cx="3920888" cy="305187"/>
      </dsp:txXfrm>
    </dsp:sp>
    <dsp:sp modelId="{F5E62607-206F-4DE4-8FEF-EE59E4768098}">
      <dsp:nvSpPr>
        <dsp:cNvPr id="0" name=""/>
        <dsp:cNvSpPr/>
      </dsp:nvSpPr>
      <dsp:spPr>
        <a:xfrm>
          <a:off x="516488" y="957554"/>
          <a:ext cx="335049" cy="3439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9070"/>
              </a:lnTo>
              <a:lnTo>
                <a:pt x="335049" y="34390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4E753-C046-4893-89C5-2E47FAABBD9A}">
      <dsp:nvSpPr>
        <dsp:cNvPr id="0" name=""/>
        <dsp:cNvSpPr/>
      </dsp:nvSpPr>
      <dsp:spPr>
        <a:xfrm>
          <a:off x="851537" y="4262844"/>
          <a:ext cx="3939878" cy="267558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 – 7 470,9 млн. рублей</a:t>
          </a:r>
          <a:endParaRPr lang="ru-RU" sz="1200" kern="1200" dirty="0"/>
        </a:p>
      </dsp:txBody>
      <dsp:txXfrm>
        <a:off x="859374" y="4270681"/>
        <a:ext cx="3924204" cy="251884"/>
      </dsp:txXfrm>
    </dsp:sp>
    <dsp:sp modelId="{28BD9D2F-7FA1-422C-8006-67D9963C1ECB}">
      <dsp:nvSpPr>
        <dsp:cNvPr id="0" name=""/>
        <dsp:cNvSpPr/>
      </dsp:nvSpPr>
      <dsp:spPr>
        <a:xfrm>
          <a:off x="516488" y="957554"/>
          <a:ext cx="335049" cy="3850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0386"/>
              </a:lnTo>
              <a:lnTo>
                <a:pt x="335049" y="38503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C1901-1FE2-427A-8984-78265FCD9A81}">
      <dsp:nvSpPr>
        <dsp:cNvPr id="0" name=""/>
        <dsp:cNvSpPr/>
      </dsp:nvSpPr>
      <dsp:spPr>
        <a:xfrm>
          <a:off x="851537" y="4647306"/>
          <a:ext cx="3958365" cy="321268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 – 3 192,1 млн. рублей</a:t>
          </a:r>
          <a:endParaRPr lang="ru-RU" sz="1200" kern="1200" dirty="0"/>
        </a:p>
      </dsp:txBody>
      <dsp:txXfrm>
        <a:off x="860947" y="4656716"/>
        <a:ext cx="3939545" cy="302448"/>
      </dsp:txXfrm>
    </dsp:sp>
    <dsp:sp modelId="{F9DBD9F8-CBB6-4408-A4D0-4162D164E39B}">
      <dsp:nvSpPr>
        <dsp:cNvPr id="0" name=""/>
        <dsp:cNvSpPr/>
      </dsp:nvSpPr>
      <dsp:spPr>
        <a:xfrm>
          <a:off x="516488" y="957554"/>
          <a:ext cx="335049" cy="427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9432"/>
              </a:lnTo>
              <a:lnTo>
                <a:pt x="335049" y="42794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EEA79-65D2-416B-9F74-9E6DFCBD2864}">
      <dsp:nvSpPr>
        <dsp:cNvPr id="0" name=""/>
        <dsp:cNvSpPr/>
      </dsp:nvSpPr>
      <dsp:spPr>
        <a:xfrm>
          <a:off x="851537" y="5085478"/>
          <a:ext cx="3958365" cy="303017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массовой информации – 126,0 млн. рублей</a:t>
          </a:r>
          <a:endParaRPr lang="ru-RU" sz="1200" kern="1200" dirty="0"/>
        </a:p>
      </dsp:txBody>
      <dsp:txXfrm>
        <a:off x="860412" y="5094353"/>
        <a:ext cx="3940615" cy="285267"/>
      </dsp:txXfrm>
    </dsp:sp>
    <dsp:sp modelId="{07EF67D6-5587-464A-AB27-F671CA0788F3}">
      <dsp:nvSpPr>
        <dsp:cNvPr id="0" name=""/>
        <dsp:cNvSpPr/>
      </dsp:nvSpPr>
      <dsp:spPr>
        <a:xfrm>
          <a:off x="516488" y="957554"/>
          <a:ext cx="335049" cy="478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1651"/>
              </a:lnTo>
              <a:lnTo>
                <a:pt x="335049" y="478165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2E356-FA86-43AA-AC7D-CFEAE5A892B7}">
      <dsp:nvSpPr>
        <dsp:cNvPr id="0" name=""/>
        <dsp:cNvSpPr/>
      </dsp:nvSpPr>
      <dsp:spPr>
        <a:xfrm>
          <a:off x="851537" y="5505398"/>
          <a:ext cx="3958365" cy="467612"/>
        </a:xfrm>
        <a:prstGeom prst="roundRect">
          <a:avLst>
            <a:gd name="adj" fmla="val 10000"/>
          </a:avLst>
        </a:prstGeom>
        <a:solidFill>
          <a:srgbClr val="93D1FF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Обслуживание муниципального долга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711,5 млн. рублей</a:t>
          </a:r>
          <a:endParaRPr lang="ru-RU" sz="1200" kern="1200" dirty="0"/>
        </a:p>
      </dsp:txBody>
      <dsp:txXfrm>
        <a:off x="865233" y="5519094"/>
        <a:ext cx="3930973" cy="440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2C012-6B10-492D-B535-E8DCBE0D7D4C}">
      <dsp:nvSpPr>
        <dsp:cNvPr id="0" name=""/>
        <dsp:cNvSpPr/>
      </dsp:nvSpPr>
      <dsp:spPr>
        <a:xfrm rot="10800000">
          <a:off x="216014" y="85755"/>
          <a:ext cx="4231961" cy="92329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946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Доходы от использования имущества, находящегося в муниципальной собственности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2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 871,2 млн. рублей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446837" y="85755"/>
        <a:ext cx="4001138" cy="923292"/>
      </dsp:txXfrm>
    </dsp:sp>
    <dsp:sp modelId="{8509151D-4F28-4BD1-876C-D00AE2352EFD}">
      <dsp:nvSpPr>
        <dsp:cNvPr id="0" name=""/>
        <dsp:cNvSpPr/>
      </dsp:nvSpPr>
      <dsp:spPr>
        <a:xfrm>
          <a:off x="0" y="134352"/>
          <a:ext cx="724457" cy="72445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DA3914-9A70-43C4-AF38-EC1A7A3AFA73}">
      <dsp:nvSpPr>
        <dsp:cNvPr id="0" name=""/>
        <dsp:cNvSpPr/>
      </dsp:nvSpPr>
      <dsp:spPr>
        <a:xfrm rot="10800000">
          <a:off x="399755" y="1160345"/>
          <a:ext cx="4025025" cy="68757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946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none" kern="1200" dirty="0" smtClean="0">
              <a:latin typeface="+mn-lt"/>
              <a:cs typeface="Times New Roman" pitchFamily="18" charset="0"/>
            </a:rPr>
            <a:t>  </a:t>
          </a:r>
          <a:r>
            <a:rPr lang="ru-RU" altLang="ru-RU" sz="15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Доходы от оказания платных услуг и компенсации затрат государства                  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2 322,5 млн. рублей 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571649" y="1160345"/>
        <a:ext cx="3853131" cy="687575"/>
      </dsp:txXfrm>
    </dsp:sp>
    <dsp:sp modelId="{F07C19A6-E9E2-41C4-BF6F-77AD1B477334}">
      <dsp:nvSpPr>
        <dsp:cNvPr id="0" name=""/>
        <dsp:cNvSpPr/>
      </dsp:nvSpPr>
      <dsp:spPr>
        <a:xfrm>
          <a:off x="0" y="1140209"/>
          <a:ext cx="724457" cy="72445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A2FA0D-0F71-4DF1-B68E-3F20DDF06F28}">
      <dsp:nvSpPr>
        <dsp:cNvPr id="0" name=""/>
        <dsp:cNvSpPr/>
      </dsp:nvSpPr>
      <dsp:spPr>
        <a:xfrm rot="10800000">
          <a:off x="360036" y="2082618"/>
          <a:ext cx="4104463" cy="72445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946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Доходы от продажи материальных              и нематериальных активов                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1 538,8 млн. рублей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541150" y="2082618"/>
        <a:ext cx="3923349" cy="724457"/>
      </dsp:txXfrm>
    </dsp:sp>
    <dsp:sp modelId="{C09C375E-35B1-4EFE-99CA-2F7F2F77BD92}">
      <dsp:nvSpPr>
        <dsp:cNvPr id="0" name=""/>
        <dsp:cNvSpPr/>
      </dsp:nvSpPr>
      <dsp:spPr>
        <a:xfrm>
          <a:off x="0" y="2104076"/>
          <a:ext cx="724457" cy="72445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D514FE-9304-4819-8FC8-4B062A5BBB93}">
      <dsp:nvSpPr>
        <dsp:cNvPr id="0" name=""/>
        <dsp:cNvSpPr/>
      </dsp:nvSpPr>
      <dsp:spPr>
        <a:xfrm rot="10800000">
          <a:off x="360036" y="3063557"/>
          <a:ext cx="4104463" cy="64400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946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  Штрафы, санкции, возмещение ущерба  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338</a:t>
          </a:r>
          <a:r>
            <a:rPr lang="en-US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,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6 млн. рублей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521037" y="3063557"/>
        <a:ext cx="3943462" cy="644006"/>
      </dsp:txXfrm>
    </dsp:sp>
    <dsp:sp modelId="{79BF13E3-4CDE-4749-B38C-AC8D769D37C1}">
      <dsp:nvSpPr>
        <dsp:cNvPr id="0" name=""/>
        <dsp:cNvSpPr/>
      </dsp:nvSpPr>
      <dsp:spPr>
        <a:xfrm>
          <a:off x="0" y="3009053"/>
          <a:ext cx="724457" cy="72445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25E2DF-D630-4B19-AEAD-099B2B9A2FEC}">
      <dsp:nvSpPr>
        <dsp:cNvPr id="0" name=""/>
        <dsp:cNvSpPr/>
      </dsp:nvSpPr>
      <dsp:spPr>
        <a:xfrm rot="10800000">
          <a:off x="360581" y="3893838"/>
          <a:ext cx="4104463" cy="72445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9466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Прочие неналоговые доходы                       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327,1</a:t>
          </a:r>
          <a:r>
            <a:rPr lang="en-US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 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млн. рублей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541695" y="3893838"/>
        <a:ext cx="3923349" cy="724457"/>
      </dsp:txXfrm>
    </dsp:sp>
    <dsp:sp modelId="{80F16FA2-1EC1-4578-9CF4-6C5DB96ED2DE}">
      <dsp:nvSpPr>
        <dsp:cNvPr id="0" name=""/>
        <dsp:cNvSpPr/>
      </dsp:nvSpPr>
      <dsp:spPr>
        <a:xfrm>
          <a:off x="0" y="3913276"/>
          <a:ext cx="724457" cy="724457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2C012-6B10-492D-B535-E8DCBE0D7D4C}">
      <dsp:nvSpPr>
        <dsp:cNvPr id="0" name=""/>
        <dsp:cNvSpPr/>
      </dsp:nvSpPr>
      <dsp:spPr>
        <a:xfrm rot="10800000">
          <a:off x="302461" y="38"/>
          <a:ext cx="4320154" cy="46564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3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none" kern="1200" dirty="0" smtClean="0">
              <a:latin typeface="+mn-lt"/>
              <a:cs typeface="Times New Roman" pitchFamily="18" charset="0"/>
            </a:rPr>
            <a:t>Налог на доходы физических лиц                              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32 751,3 млн. рублей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418872" y="38"/>
        <a:ext cx="4203743" cy="465645"/>
      </dsp:txXfrm>
    </dsp:sp>
    <dsp:sp modelId="{8509151D-4F28-4BD1-876C-D00AE2352EFD}">
      <dsp:nvSpPr>
        <dsp:cNvPr id="0" name=""/>
        <dsp:cNvSpPr/>
      </dsp:nvSpPr>
      <dsp:spPr>
        <a:xfrm>
          <a:off x="194200" y="20978"/>
          <a:ext cx="465645" cy="46564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DA3914-9A70-43C4-AF38-EC1A7A3AFA73}">
      <dsp:nvSpPr>
        <dsp:cNvPr id="0" name=""/>
        <dsp:cNvSpPr/>
      </dsp:nvSpPr>
      <dsp:spPr>
        <a:xfrm rot="10800000">
          <a:off x="316561" y="604683"/>
          <a:ext cx="4291955" cy="46564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3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none" kern="1200" dirty="0" smtClean="0">
              <a:latin typeface="+mn-lt"/>
              <a:cs typeface="Times New Roman" pitchFamily="18" charset="0"/>
            </a:rPr>
            <a:t>           Упрощенная система</a:t>
          </a:r>
          <a:r>
            <a:rPr lang="en-US" altLang="ru-RU" sz="1500" b="1" u="none" kern="1200" dirty="0" smtClean="0">
              <a:latin typeface="+mn-lt"/>
              <a:cs typeface="Times New Roman" pitchFamily="18" charset="0"/>
            </a:rPr>
            <a:t> </a:t>
          </a:r>
          <a:r>
            <a:rPr lang="ru-RU" altLang="ru-RU" sz="1500" b="1" u="none" kern="1200" dirty="0" smtClean="0">
              <a:latin typeface="+mn-lt"/>
              <a:cs typeface="Times New Roman" pitchFamily="18" charset="0"/>
            </a:rPr>
            <a:t>налогообложения                   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4 344,5 млн. рублей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432972" y="604683"/>
        <a:ext cx="4175544" cy="465645"/>
      </dsp:txXfrm>
    </dsp:sp>
    <dsp:sp modelId="{F07C19A6-E9E2-41C4-BF6F-77AD1B477334}">
      <dsp:nvSpPr>
        <dsp:cNvPr id="0" name=""/>
        <dsp:cNvSpPr/>
      </dsp:nvSpPr>
      <dsp:spPr>
        <a:xfrm>
          <a:off x="194200" y="603593"/>
          <a:ext cx="465645" cy="46564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A2FA0D-0F71-4DF1-B68E-3F20DDF06F28}">
      <dsp:nvSpPr>
        <dsp:cNvPr id="0" name=""/>
        <dsp:cNvSpPr/>
      </dsp:nvSpPr>
      <dsp:spPr>
        <a:xfrm rot="10800000">
          <a:off x="316561" y="1209327"/>
          <a:ext cx="4291955" cy="46564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3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u="none" kern="1200" dirty="0" smtClean="0">
              <a:latin typeface="+mn-lt"/>
              <a:cs typeface="Times New Roman" pitchFamily="18" charset="0"/>
            </a:rPr>
            <a:t>       Земельный налог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2 088,3 млн. рублей                                               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432972" y="1209327"/>
        <a:ext cx="4175544" cy="465645"/>
      </dsp:txXfrm>
    </dsp:sp>
    <dsp:sp modelId="{C09C375E-35B1-4EFE-99CA-2F7F2F77BD92}">
      <dsp:nvSpPr>
        <dsp:cNvPr id="0" name=""/>
        <dsp:cNvSpPr/>
      </dsp:nvSpPr>
      <dsp:spPr>
        <a:xfrm>
          <a:off x="194200" y="1223120"/>
          <a:ext cx="465645" cy="46564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D514FE-9304-4819-8FC8-4B062A5BBB93}">
      <dsp:nvSpPr>
        <dsp:cNvPr id="0" name=""/>
        <dsp:cNvSpPr/>
      </dsp:nvSpPr>
      <dsp:spPr>
        <a:xfrm rot="10800000">
          <a:off x="318509" y="1813972"/>
          <a:ext cx="4288058" cy="46564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3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none" kern="1200" dirty="0" smtClean="0">
              <a:latin typeface="+mn-lt"/>
              <a:cs typeface="Times New Roman" pitchFamily="18" charset="0"/>
            </a:rPr>
            <a:t>     Налог на имущество физических лиц                     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1 924,8 млн. рублей   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434920" y="1813972"/>
        <a:ext cx="4171647" cy="465645"/>
      </dsp:txXfrm>
    </dsp:sp>
    <dsp:sp modelId="{79BF13E3-4CDE-4749-B38C-AC8D769D37C1}">
      <dsp:nvSpPr>
        <dsp:cNvPr id="0" name=""/>
        <dsp:cNvSpPr/>
      </dsp:nvSpPr>
      <dsp:spPr>
        <a:xfrm>
          <a:off x="194200" y="1804794"/>
          <a:ext cx="465645" cy="46564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25E2DF-D630-4B19-AEAD-099B2B9A2FEC}">
      <dsp:nvSpPr>
        <dsp:cNvPr id="0" name=""/>
        <dsp:cNvSpPr/>
      </dsp:nvSpPr>
      <dsp:spPr>
        <a:xfrm rot="10800000">
          <a:off x="316561" y="2418617"/>
          <a:ext cx="4291955" cy="465645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3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none" kern="1200" dirty="0" smtClean="0">
              <a:latin typeface="+mn-lt"/>
              <a:cs typeface="Times New Roman" pitchFamily="18" charset="0"/>
            </a:rPr>
            <a:t>       Патентная система налогообложения               </a:t>
          </a:r>
          <a:r>
            <a:rPr lang="ru-RU" altLang="ru-RU" sz="1500" b="1" u="none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rPr>
            <a:t>1 597,3 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млн. рублей</a:t>
          </a:r>
          <a:endParaRPr lang="ru-RU" sz="1500" u="none" kern="1200" dirty="0">
            <a:latin typeface="+mn-lt"/>
          </a:endParaRPr>
        </a:p>
      </dsp:txBody>
      <dsp:txXfrm rot="10800000">
        <a:off x="432972" y="2418617"/>
        <a:ext cx="4175544" cy="465645"/>
      </dsp:txXfrm>
    </dsp:sp>
    <dsp:sp modelId="{80F16FA2-1EC1-4578-9CF4-6C5DB96ED2DE}">
      <dsp:nvSpPr>
        <dsp:cNvPr id="0" name=""/>
        <dsp:cNvSpPr/>
      </dsp:nvSpPr>
      <dsp:spPr>
        <a:xfrm>
          <a:off x="240830" y="2385984"/>
          <a:ext cx="465645" cy="465645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CA3D17-EAB6-49C1-8014-DE8AA3B45412}">
      <dsp:nvSpPr>
        <dsp:cNvPr id="0" name=""/>
        <dsp:cNvSpPr/>
      </dsp:nvSpPr>
      <dsp:spPr>
        <a:xfrm rot="10800000">
          <a:off x="338963" y="3023262"/>
          <a:ext cx="4247151" cy="46564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3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u="none" kern="1200" dirty="0" smtClean="0">
              <a:latin typeface="+mn-lt"/>
              <a:cs typeface="Times New Roman" pitchFamily="18" charset="0"/>
            </a:rPr>
            <a:t>Госпошлина                                                      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u="none" kern="1200" dirty="0" smtClean="0">
              <a:solidFill>
                <a:schemeClr val="accent2">
                  <a:lumMod val="50000"/>
                </a:schemeClr>
              </a:solidFill>
              <a:latin typeface="+mn-lt"/>
              <a:cs typeface="Times New Roman" pitchFamily="18" charset="0"/>
            </a:rPr>
            <a:t>1 191,5 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млн. рублей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455374" y="3023262"/>
        <a:ext cx="4130740" cy="465645"/>
      </dsp:txXfrm>
    </dsp:sp>
    <dsp:sp modelId="{5691550D-5799-4847-9559-3E2E16FEB5D6}">
      <dsp:nvSpPr>
        <dsp:cNvPr id="0" name=""/>
        <dsp:cNvSpPr/>
      </dsp:nvSpPr>
      <dsp:spPr>
        <a:xfrm>
          <a:off x="240364" y="3043433"/>
          <a:ext cx="465645" cy="46564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28DE38-198D-4DAB-ACD9-B6B8A7082231}">
      <dsp:nvSpPr>
        <dsp:cNvPr id="0" name=""/>
        <dsp:cNvSpPr/>
      </dsp:nvSpPr>
      <dsp:spPr>
        <a:xfrm rot="10800000">
          <a:off x="288018" y="3634663"/>
          <a:ext cx="4320154" cy="46564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3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none" kern="1200" dirty="0" smtClean="0">
              <a:latin typeface="+mn-lt"/>
              <a:cs typeface="Times New Roman" pitchFamily="18" charset="0"/>
            </a:rPr>
            <a:t>Транспортный налог                                              </a:t>
          </a: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528,5 млн. рублей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404429" y="3634663"/>
        <a:ext cx="4203743" cy="465645"/>
      </dsp:txXfrm>
    </dsp:sp>
    <dsp:sp modelId="{87EFD74E-899B-44BC-B161-9AEAE0DE0660}">
      <dsp:nvSpPr>
        <dsp:cNvPr id="0" name=""/>
        <dsp:cNvSpPr/>
      </dsp:nvSpPr>
      <dsp:spPr>
        <a:xfrm>
          <a:off x="194200" y="3626430"/>
          <a:ext cx="465645" cy="46564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172384-3211-42A1-AEBD-1F3502FC7675}">
      <dsp:nvSpPr>
        <dsp:cNvPr id="0" name=""/>
        <dsp:cNvSpPr/>
      </dsp:nvSpPr>
      <dsp:spPr>
        <a:xfrm rot="10800000">
          <a:off x="240249" y="4184203"/>
          <a:ext cx="4368267" cy="46564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33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u="none" kern="1200" dirty="0" smtClean="0">
              <a:latin typeface="+mn-lt"/>
              <a:cs typeface="Times New Roman" pitchFamily="18" charset="0"/>
            </a:rPr>
            <a:t>Прочие налоговые доходы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u="none" kern="1200" dirty="0" smtClean="0">
              <a:solidFill>
                <a:srgbClr val="600000"/>
              </a:solidFill>
              <a:latin typeface="+mn-lt"/>
              <a:cs typeface="Times New Roman" pitchFamily="18" charset="0"/>
            </a:rPr>
            <a:t>223,6  млн. рублей</a:t>
          </a:r>
          <a:endParaRPr lang="ru-RU" sz="1500" u="none" kern="1200" dirty="0">
            <a:solidFill>
              <a:srgbClr val="600000"/>
            </a:solidFill>
            <a:latin typeface="+mn-lt"/>
          </a:endParaRPr>
        </a:p>
      </dsp:txBody>
      <dsp:txXfrm rot="10800000">
        <a:off x="356660" y="4184203"/>
        <a:ext cx="4251856" cy="465645"/>
      </dsp:txXfrm>
    </dsp:sp>
    <dsp:sp modelId="{DCBEAA95-DF0A-442C-B030-C20565932A43}">
      <dsp:nvSpPr>
        <dsp:cNvPr id="0" name=""/>
        <dsp:cNvSpPr/>
      </dsp:nvSpPr>
      <dsp:spPr>
        <a:xfrm>
          <a:off x="194200" y="4184203"/>
          <a:ext cx="465645" cy="46564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C2C5B-12FD-4B99-8D69-B5AB7B4F841E}">
      <dsp:nvSpPr>
        <dsp:cNvPr id="0" name=""/>
        <dsp:cNvSpPr/>
      </dsp:nvSpPr>
      <dsp:spPr>
        <a:xfrm>
          <a:off x="4764990" y="409651"/>
          <a:ext cx="2311011" cy="275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27"/>
              </a:lnTo>
              <a:lnTo>
                <a:pt x="2311011" y="135427"/>
              </a:lnTo>
              <a:lnTo>
                <a:pt x="2311011" y="27583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FCAB4-467C-4534-BB32-6C72A99D1EE6}">
      <dsp:nvSpPr>
        <dsp:cNvPr id="0" name=""/>
        <dsp:cNvSpPr/>
      </dsp:nvSpPr>
      <dsp:spPr>
        <a:xfrm>
          <a:off x="2552613" y="409651"/>
          <a:ext cx="2212377" cy="280958"/>
        </a:xfrm>
        <a:custGeom>
          <a:avLst/>
          <a:gdLst/>
          <a:ahLst/>
          <a:cxnLst/>
          <a:rect l="0" t="0" r="0" b="0"/>
          <a:pathLst>
            <a:path>
              <a:moveTo>
                <a:pt x="2212377" y="0"/>
              </a:moveTo>
              <a:lnTo>
                <a:pt x="2212377" y="140549"/>
              </a:lnTo>
              <a:lnTo>
                <a:pt x="0" y="140549"/>
              </a:lnTo>
              <a:lnTo>
                <a:pt x="0" y="2809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576C7-1326-4529-A572-C8A67212A2B5}">
      <dsp:nvSpPr>
        <dsp:cNvPr id="0" name=""/>
        <dsp:cNvSpPr/>
      </dsp:nvSpPr>
      <dsp:spPr>
        <a:xfrm>
          <a:off x="2550038" y="472"/>
          <a:ext cx="4429904" cy="4091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52 048,0 млн. рублей</a:t>
          </a:r>
          <a:endParaRPr lang="ru-RU" sz="2400" kern="1200" dirty="0"/>
        </a:p>
      </dsp:txBody>
      <dsp:txXfrm>
        <a:off x="2550038" y="472"/>
        <a:ext cx="4429904" cy="409178"/>
      </dsp:txXfrm>
    </dsp:sp>
    <dsp:sp modelId="{E3F90629-966C-4D33-AC21-19D92103E647}">
      <dsp:nvSpPr>
        <dsp:cNvPr id="0" name=""/>
        <dsp:cNvSpPr/>
      </dsp:nvSpPr>
      <dsp:spPr>
        <a:xfrm>
          <a:off x="440834" y="690609"/>
          <a:ext cx="4223556" cy="762962"/>
        </a:xfrm>
        <a:prstGeom prst="rect">
          <a:avLst/>
        </a:prstGeom>
        <a:solidFill>
          <a:srgbClr val="47B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 –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44 649,8 млн. рублей (85,8 %)</a:t>
          </a:r>
          <a:endParaRPr lang="ru-RU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40834" y="690609"/>
        <a:ext cx="4223556" cy="762962"/>
      </dsp:txXfrm>
    </dsp:sp>
    <dsp:sp modelId="{65EDD85C-B8A5-4D21-8FF6-6FBD3DA25EDD}">
      <dsp:nvSpPr>
        <dsp:cNvPr id="0" name=""/>
        <dsp:cNvSpPr/>
      </dsp:nvSpPr>
      <dsp:spPr>
        <a:xfrm>
          <a:off x="5016496" y="685487"/>
          <a:ext cx="4119011" cy="820944"/>
        </a:xfrm>
        <a:prstGeom prst="rect">
          <a:avLst/>
        </a:prstGeom>
        <a:solidFill>
          <a:srgbClr val="47B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–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7 398,2 млн. рублей (14,2 %)</a:t>
          </a:r>
          <a:endParaRPr lang="ru-RU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016496" y="685487"/>
        <a:ext cx="4119011" cy="820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F20BF-05F9-4F74-A8B1-A5810CAA8CDB}">
      <dsp:nvSpPr>
        <dsp:cNvPr id="0" name=""/>
        <dsp:cNvSpPr/>
      </dsp:nvSpPr>
      <dsp:spPr>
        <a:xfrm>
          <a:off x="0" y="0"/>
          <a:ext cx="9361040" cy="902604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E804A-C874-4DED-83BE-997B3CFA3141}">
      <dsp:nvSpPr>
        <dsp:cNvPr id="0" name=""/>
        <dsp:cNvSpPr/>
      </dsp:nvSpPr>
      <dsp:spPr>
        <a:xfrm>
          <a:off x="214688" y="118351"/>
          <a:ext cx="3203999" cy="655068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593251-B3F1-49DA-A6D6-BADBB29FC782}">
      <dsp:nvSpPr>
        <dsp:cNvPr id="0" name=""/>
        <dsp:cNvSpPr/>
      </dsp:nvSpPr>
      <dsp:spPr>
        <a:xfrm rot="10800000">
          <a:off x="214688" y="1008401"/>
          <a:ext cx="3211845" cy="251999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accent3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Комиссии по вопросам поступления налоговых                    и неналоговых доходов, сокращения недоимки</a:t>
          </a:r>
          <a:endParaRPr lang="ru-RU" sz="1800" kern="1200" dirty="0">
            <a:solidFill>
              <a:schemeClr val="accent3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 rot="10800000">
        <a:off x="292186" y="1008401"/>
        <a:ext cx="3056849" cy="2442495"/>
      </dsp:txXfrm>
    </dsp:sp>
    <dsp:sp modelId="{25034602-E0AF-4998-8275-01E0CBE3933C}">
      <dsp:nvSpPr>
        <dsp:cNvPr id="0" name=""/>
        <dsp:cNvSpPr/>
      </dsp:nvSpPr>
      <dsp:spPr>
        <a:xfrm>
          <a:off x="3744570" y="112981"/>
          <a:ext cx="2592001" cy="64421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FECD8F-4310-48B8-AA9C-F527A38F62D2}">
      <dsp:nvSpPr>
        <dsp:cNvPr id="0" name=""/>
        <dsp:cNvSpPr/>
      </dsp:nvSpPr>
      <dsp:spPr>
        <a:xfrm rot="10800000">
          <a:off x="3744425" y="1008401"/>
          <a:ext cx="2589317" cy="25199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Комиссии                           по контролю                      за поступлением платежей за землю </a:t>
          </a:r>
          <a:endParaRPr lang="ru-RU" sz="1800" kern="1200" dirty="0">
            <a:solidFill>
              <a:schemeClr val="accent5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 rot="10800000">
        <a:off x="3821923" y="1008401"/>
        <a:ext cx="2434321" cy="2442495"/>
      </dsp:txXfrm>
    </dsp:sp>
    <dsp:sp modelId="{9775B812-227F-47D5-B573-5556DD50FE82}">
      <dsp:nvSpPr>
        <dsp:cNvPr id="0" name=""/>
        <dsp:cNvSpPr/>
      </dsp:nvSpPr>
      <dsp:spPr>
        <a:xfrm>
          <a:off x="6629646" y="122578"/>
          <a:ext cx="2555994" cy="61128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020911-01A0-4C94-B1EB-850A96EE6BC2}">
      <dsp:nvSpPr>
        <dsp:cNvPr id="0" name=""/>
        <dsp:cNvSpPr/>
      </dsp:nvSpPr>
      <dsp:spPr>
        <a:xfrm rot="10800000">
          <a:off x="6650437" y="1008401"/>
          <a:ext cx="2567969" cy="251999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accent4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Комиссии                         по вопросу легализации заработной платы</a:t>
          </a:r>
          <a:endParaRPr lang="ru-RU" sz="1800" kern="1200" dirty="0">
            <a:solidFill>
              <a:schemeClr val="accent4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 rot="10800000">
        <a:off x="6727935" y="1008401"/>
        <a:ext cx="2412973" cy="24424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F9FC4-8FA6-4ED2-B4E2-A46A70DD2A3B}">
      <dsp:nvSpPr>
        <dsp:cNvPr id="0" name=""/>
        <dsp:cNvSpPr/>
      </dsp:nvSpPr>
      <dsp:spPr>
        <a:xfrm>
          <a:off x="2767394" y="-43465"/>
          <a:ext cx="3976542" cy="1121608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Развитие сферы образования – 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49 534,3 млн. рублей  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(52,1 %)</a:t>
          </a:r>
          <a:endParaRPr lang="ru-RU" sz="2200" kern="1200" dirty="0"/>
        </a:p>
      </dsp:txBody>
      <dsp:txXfrm>
        <a:off x="2822146" y="11287"/>
        <a:ext cx="3867038" cy="1012104"/>
      </dsp:txXfrm>
    </dsp:sp>
    <dsp:sp modelId="{0AC31DCE-B417-4D64-997F-0E338510487B}">
      <dsp:nvSpPr>
        <dsp:cNvPr id="0" name=""/>
        <dsp:cNvSpPr/>
      </dsp:nvSpPr>
      <dsp:spPr>
        <a:xfrm>
          <a:off x="3262634" y="989748"/>
          <a:ext cx="4068637" cy="4068637"/>
        </a:xfrm>
        <a:custGeom>
          <a:avLst/>
          <a:gdLst/>
          <a:ahLst/>
          <a:cxnLst/>
          <a:rect l="0" t="0" r="0" b="0"/>
          <a:pathLst>
            <a:path>
              <a:moveTo>
                <a:pt x="2633794" y="90332"/>
              </a:moveTo>
              <a:arcTo wR="2034318" hR="2034318" stAng="17228306" swAng="110001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C3E1C-270F-40E1-AD01-249937D7E917}">
      <dsp:nvSpPr>
        <dsp:cNvPr id="0" name=""/>
        <dsp:cNvSpPr/>
      </dsp:nvSpPr>
      <dsp:spPr>
        <a:xfrm>
          <a:off x="6482855" y="1134755"/>
          <a:ext cx="3144259" cy="2027160"/>
        </a:xfrm>
        <a:prstGeom prst="round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98000">
              <a:srgbClr val="6AA9FF"/>
            </a:gs>
            <a:gs pos="100000">
              <a:srgbClr val="85C2FF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Развитие транспорта и дорожно-</a:t>
          </a:r>
          <a:r>
            <a:rPr lang="ru-RU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благоустроительного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комплекса –                        2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2 968,0 млн. рублей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(24,2 %)</a:t>
          </a:r>
          <a:endParaRPr lang="ru-RU" sz="2200" kern="1200" dirty="0"/>
        </a:p>
      </dsp:txBody>
      <dsp:txXfrm>
        <a:off x="6581813" y="1233713"/>
        <a:ext cx="2946343" cy="1829244"/>
      </dsp:txXfrm>
    </dsp:sp>
    <dsp:sp modelId="{81B475D6-DDA9-47D8-9481-AC1C07A4C42A}">
      <dsp:nvSpPr>
        <dsp:cNvPr id="0" name=""/>
        <dsp:cNvSpPr/>
      </dsp:nvSpPr>
      <dsp:spPr>
        <a:xfrm>
          <a:off x="2015578" y="922539"/>
          <a:ext cx="6087206" cy="6087206"/>
        </a:xfrm>
        <a:custGeom>
          <a:avLst/>
          <a:gdLst/>
          <a:ahLst/>
          <a:cxnLst/>
          <a:rect l="0" t="0" r="0" b="0"/>
          <a:pathLst>
            <a:path>
              <a:moveTo>
                <a:pt x="5994528" y="2298242"/>
              </a:moveTo>
              <a:arcTo wR="3043603" hR="3043603" stAng="20749465" swAng="10662490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9AC8C-0993-48CC-8BA0-6BF21540885A}">
      <dsp:nvSpPr>
        <dsp:cNvPr id="0" name=""/>
        <dsp:cNvSpPr/>
      </dsp:nvSpPr>
      <dsp:spPr>
        <a:xfrm>
          <a:off x="72005" y="3184880"/>
          <a:ext cx="3069425" cy="15854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 Право на  жилище –                      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3 320,3 млн. рублей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(3,5 %)</a:t>
          </a:r>
          <a:endParaRPr lang="ru-RU" sz="2200" kern="1200" dirty="0"/>
        </a:p>
      </dsp:txBody>
      <dsp:txXfrm>
        <a:off x="149402" y="3262277"/>
        <a:ext cx="2914631" cy="1430694"/>
      </dsp:txXfrm>
    </dsp:sp>
    <dsp:sp modelId="{E7461AE1-6E03-4B74-989D-46C2584A58E0}">
      <dsp:nvSpPr>
        <dsp:cNvPr id="0" name=""/>
        <dsp:cNvSpPr/>
      </dsp:nvSpPr>
      <dsp:spPr>
        <a:xfrm>
          <a:off x="1339691" y="-264619"/>
          <a:ext cx="6962818" cy="6962818"/>
        </a:xfrm>
        <a:custGeom>
          <a:avLst/>
          <a:gdLst/>
          <a:ahLst/>
          <a:cxnLst/>
          <a:rect l="0" t="0" r="0" b="0"/>
          <a:pathLst>
            <a:path>
              <a:moveTo>
                <a:pt x="1480" y="3379886"/>
              </a:moveTo>
              <a:arcTo wR="3481409" hR="3481409" stAng="10900264" swAng="10662490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25699-DE49-4509-BF8B-3728D02029E5}">
      <dsp:nvSpPr>
        <dsp:cNvPr id="0" name=""/>
        <dsp:cNvSpPr/>
      </dsp:nvSpPr>
      <dsp:spPr>
        <a:xfrm>
          <a:off x="6439940" y="3248698"/>
          <a:ext cx="3209131" cy="15003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Социальная поддержка населения –                       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4 615,6 млн. рублей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(4,8 %)</a:t>
          </a:r>
          <a:endParaRPr lang="ru-RU" sz="2200" kern="1200" dirty="0"/>
        </a:p>
      </dsp:txBody>
      <dsp:txXfrm>
        <a:off x="6513183" y="3321941"/>
        <a:ext cx="3062645" cy="1353906"/>
      </dsp:txXfrm>
    </dsp:sp>
    <dsp:sp modelId="{5F17F815-0F23-44D1-8F79-368111A7CF51}">
      <dsp:nvSpPr>
        <dsp:cNvPr id="0" name=""/>
        <dsp:cNvSpPr/>
      </dsp:nvSpPr>
      <dsp:spPr>
        <a:xfrm>
          <a:off x="1506806" y="819722"/>
          <a:ext cx="6177992" cy="6177992"/>
        </a:xfrm>
        <a:custGeom>
          <a:avLst/>
          <a:gdLst/>
          <a:ahLst/>
          <a:cxnLst/>
          <a:rect l="0" t="0" r="0" b="0"/>
          <a:pathLst>
            <a:path>
              <a:moveTo>
                <a:pt x="6044081" y="3988646"/>
              </a:moveTo>
              <a:arcTo wR="3088996" hR="3088996" stAng="1015946" swAng="10662490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D7F65-7EFF-4C8E-92B3-3408C9B6D1B9}">
      <dsp:nvSpPr>
        <dsp:cNvPr id="0" name=""/>
        <dsp:cNvSpPr/>
      </dsp:nvSpPr>
      <dsp:spPr>
        <a:xfrm>
          <a:off x="72006" y="1134752"/>
          <a:ext cx="3028584" cy="1933592"/>
        </a:xfrm>
        <a:prstGeom prst="roundRect">
          <a:avLst/>
        </a:prstGeom>
        <a:gradFill rotWithShape="0">
          <a:gsLst>
            <a:gs pos="900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Развитие культуры и туризма – 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4 669,5 млн. рублей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(4,9 %)</a:t>
          </a:r>
          <a:endParaRPr lang="ru-RU" sz="2200" kern="1200" dirty="0"/>
        </a:p>
      </dsp:txBody>
      <dsp:txXfrm>
        <a:off x="166396" y="1229142"/>
        <a:ext cx="2839804" cy="1744812"/>
      </dsp:txXfrm>
    </dsp:sp>
    <dsp:sp modelId="{BA2B9EE0-03E2-4553-91DD-75985D697765}">
      <dsp:nvSpPr>
        <dsp:cNvPr id="0" name=""/>
        <dsp:cNvSpPr/>
      </dsp:nvSpPr>
      <dsp:spPr>
        <a:xfrm>
          <a:off x="2232583" y="977094"/>
          <a:ext cx="4068637" cy="4068637"/>
        </a:xfrm>
        <a:custGeom>
          <a:avLst/>
          <a:gdLst/>
          <a:ahLst/>
          <a:cxnLst/>
          <a:rect l="0" t="0" r="0" b="0"/>
          <a:pathLst>
            <a:path>
              <a:moveTo>
                <a:pt x="872896" y="364123"/>
              </a:moveTo>
              <a:arcTo wR="2034318" hR="2034318" stAng="14111158" swAng="990698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84571-8B02-4D24-837F-9B0AC1C3A9CB}">
      <dsp:nvSpPr>
        <dsp:cNvPr id="0" name=""/>
        <dsp:cNvSpPr/>
      </dsp:nvSpPr>
      <dsp:spPr>
        <a:xfrm>
          <a:off x="55088" y="677"/>
          <a:ext cx="2626001" cy="1247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«Семья»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r>
            <a:rPr lang="en-US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 млн. рублей</a:t>
          </a:r>
          <a:endParaRPr lang="ru-RU" sz="1800" kern="1200" dirty="0"/>
        </a:p>
      </dsp:txBody>
      <dsp:txXfrm>
        <a:off x="91630" y="37219"/>
        <a:ext cx="2552917" cy="1174559"/>
      </dsp:txXfrm>
    </dsp:sp>
    <dsp:sp modelId="{5584846E-39B0-42C8-A3CB-93D61C7E6208}">
      <dsp:nvSpPr>
        <dsp:cNvPr id="0" name=""/>
        <dsp:cNvSpPr/>
      </dsp:nvSpPr>
      <dsp:spPr>
        <a:xfrm rot="5400000">
          <a:off x="1170985" y="1274601"/>
          <a:ext cx="394208" cy="473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226174" y="1314022"/>
        <a:ext cx="283830" cy="275946"/>
      </dsp:txXfrm>
    </dsp:sp>
    <dsp:sp modelId="{13FBC740-8514-4606-9E74-2F3F59850CB3}">
      <dsp:nvSpPr>
        <dsp:cNvPr id="0" name=""/>
        <dsp:cNvSpPr/>
      </dsp:nvSpPr>
      <dsp:spPr>
        <a:xfrm>
          <a:off x="205174" y="1773932"/>
          <a:ext cx="2325830" cy="1051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«Старшее поколение»</a:t>
          </a:r>
          <a:endParaRPr lang="ru-RU" sz="1600" kern="1200" dirty="0"/>
        </a:p>
      </dsp:txBody>
      <dsp:txXfrm>
        <a:off x="235963" y="1804721"/>
        <a:ext cx="2264252" cy="989644"/>
      </dsp:txXfrm>
    </dsp:sp>
    <dsp:sp modelId="{6EE2ABF3-4327-4701-BF54-F86AD4BAA142}">
      <dsp:nvSpPr>
        <dsp:cNvPr id="0" name=""/>
        <dsp:cNvSpPr/>
      </dsp:nvSpPr>
      <dsp:spPr>
        <a:xfrm rot="5400000">
          <a:off x="1170985" y="2851435"/>
          <a:ext cx="394208" cy="4730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226174" y="2890856"/>
        <a:ext cx="283830" cy="275946"/>
      </dsp:txXfrm>
    </dsp:sp>
    <dsp:sp modelId="{301A9804-7127-48C3-829A-873411FB098A}">
      <dsp:nvSpPr>
        <dsp:cNvPr id="0" name=""/>
        <dsp:cNvSpPr/>
      </dsp:nvSpPr>
      <dsp:spPr>
        <a:xfrm>
          <a:off x="205174" y="3350766"/>
          <a:ext cx="2325830" cy="1051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«Семейные ценности и инфраструктура культуры»</a:t>
          </a:r>
          <a:endParaRPr lang="ru-RU" sz="1600" kern="1200" dirty="0"/>
        </a:p>
      </dsp:txBody>
      <dsp:txXfrm>
        <a:off x="235963" y="3381555"/>
        <a:ext cx="2264252" cy="9896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59E19-056C-44BB-A2F8-87C65ADAA90A}">
      <dsp:nvSpPr>
        <dsp:cNvPr id="0" name=""/>
        <dsp:cNvSpPr/>
      </dsp:nvSpPr>
      <dsp:spPr>
        <a:xfrm>
          <a:off x="175997" y="3186"/>
          <a:ext cx="3464429" cy="105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Национальный проект «Инфраструктура для жизни»</a:t>
          </a: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1 583,5  млн. рублей</a:t>
          </a:r>
          <a:endParaRPr lang="ru-RU" sz="1800" b="1" kern="1200" dirty="0"/>
        </a:p>
      </dsp:txBody>
      <dsp:txXfrm>
        <a:off x="206960" y="34149"/>
        <a:ext cx="3402503" cy="995222"/>
      </dsp:txXfrm>
    </dsp:sp>
    <dsp:sp modelId="{4E8C73A1-6DFC-47C3-93D8-12F1FFB01F9F}">
      <dsp:nvSpPr>
        <dsp:cNvPr id="0" name=""/>
        <dsp:cNvSpPr/>
      </dsp:nvSpPr>
      <dsp:spPr>
        <a:xfrm rot="5400000">
          <a:off x="1796451" y="1075236"/>
          <a:ext cx="223520" cy="2682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827744" y="1097588"/>
        <a:ext cx="160934" cy="156464"/>
      </dsp:txXfrm>
    </dsp:sp>
    <dsp:sp modelId="{68404141-33D5-44E8-8CEE-A854D64575B4}">
      <dsp:nvSpPr>
        <dsp:cNvPr id="0" name=""/>
        <dsp:cNvSpPr/>
      </dsp:nvSpPr>
      <dsp:spPr>
        <a:xfrm>
          <a:off x="324307" y="1358361"/>
          <a:ext cx="3167809" cy="4897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«Жилье» </a:t>
          </a:r>
          <a:endParaRPr lang="ru-RU" sz="1600" kern="1200" dirty="0"/>
        </a:p>
      </dsp:txBody>
      <dsp:txXfrm>
        <a:off x="338653" y="1372707"/>
        <a:ext cx="3139117" cy="461102"/>
      </dsp:txXfrm>
    </dsp:sp>
    <dsp:sp modelId="{F4405808-9311-400A-A187-A22DDE9E2105}">
      <dsp:nvSpPr>
        <dsp:cNvPr id="0" name=""/>
        <dsp:cNvSpPr/>
      </dsp:nvSpPr>
      <dsp:spPr>
        <a:xfrm rot="5400000">
          <a:off x="1796451" y="1863058"/>
          <a:ext cx="223520" cy="2682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827744" y="1885410"/>
        <a:ext cx="160934" cy="156464"/>
      </dsp:txXfrm>
    </dsp:sp>
    <dsp:sp modelId="{14BD9CE3-DB58-42A0-8EC4-82E23CDD8CF3}">
      <dsp:nvSpPr>
        <dsp:cNvPr id="0" name=""/>
        <dsp:cNvSpPr/>
      </dsp:nvSpPr>
      <dsp:spPr>
        <a:xfrm>
          <a:off x="324307" y="2146183"/>
          <a:ext cx="3167809" cy="789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«Формирование комфортной городской среды»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435" y="2169311"/>
        <a:ext cx="3121553" cy="743395"/>
      </dsp:txXfrm>
    </dsp:sp>
    <dsp:sp modelId="{65D0BB7E-3072-4EDF-85B1-852F33DBAC61}">
      <dsp:nvSpPr>
        <dsp:cNvPr id="0" name=""/>
        <dsp:cNvSpPr/>
      </dsp:nvSpPr>
      <dsp:spPr>
        <a:xfrm rot="5400000">
          <a:off x="1796451" y="2950736"/>
          <a:ext cx="223520" cy="2682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827744" y="2973088"/>
        <a:ext cx="160934" cy="156464"/>
      </dsp:txXfrm>
    </dsp:sp>
    <dsp:sp modelId="{E5451D36-05B9-4EBF-A461-236FF73AB3AA}">
      <dsp:nvSpPr>
        <dsp:cNvPr id="0" name=""/>
        <dsp:cNvSpPr/>
      </dsp:nvSpPr>
      <dsp:spPr>
        <a:xfrm>
          <a:off x="324307" y="3233861"/>
          <a:ext cx="3167809" cy="8492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«Региональная и местная дорожная сеть» </a:t>
          </a:r>
          <a:endParaRPr lang="ru-RU" sz="1600" kern="1200" dirty="0"/>
        </a:p>
      </dsp:txBody>
      <dsp:txXfrm>
        <a:off x="349180" y="3258734"/>
        <a:ext cx="3118063" cy="799481"/>
      </dsp:txXfrm>
    </dsp:sp>
    <dsp:sp modelId="{4FE8A190-8509-401A-80A9-896B362BF6AB}">
      <dsp:nvSpPr>
        <dsp:cNvPr id="0" name=""/>
        <dsp:cNvSpPr/>
      </dsp:nvSpPr>
      <dsp:spPr>
        <a:xfrm rot="5400000">
          <a:off x="1796451" y="4097990"/>
          <a:ext cx="223520" cy="2682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827744" y="4120342"/>
        <a:ext cx="160934" cy="156464"/>
      </dsp:txXfrm>
    </dsp:sp>
    <dsp:sp modelId="{6A02D7A6-2FA2-4DEC-8826-32BA2C377D99}">
      <dsp:nvSpPr>
        <dsp:cNvPr id="0" name=""/>
        <dsp:cNvSpPr/>
      </dsp:nvSpPr>
      <dsp:spPr>
        <a:xfrm>
          <a:off x="324307" y="4381115"/>
          <a:ext cx="3167809" cy="749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проект «Общесистемные меры развития дорожного хозяйства»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267" y="4403075"/>
        <a:ext cx="3123889" cy="705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1"/>
            <a:ext cx="2951163" cy="496888"/>
          </a:xfrm>
          <a:prstGeom prst="rect">
            <a:avLst/>
          </a:prstGeom>
        </p:spPr>
        <p:txBody>
          <a:bodyPr vert="horz" lIns="91580" tIns="45791" rIns="91580" bIns="457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11"/>
            <a:ext cx="2951163" cy="496888"/>
          </a:xfrm>
          <a:prstGeom prst="rect">
            <a:avLst/>
          </a:prstGeom>
        </p:spPr>
        <p:txBody>
          <a:bodyPr vert="horz" lIns="91580" tIns="45791" rIns="91580" bIns="457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BD2105-D1C5-48D8-A199-9C2F84E1C8E4}" type="datetimeFigureOut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44038"/>
            <a:ext cx="2951163" cy="496887"/>
          </a:xfrm>
          <a:prstGeom prst="rect">
            <a:avLst/>
          </a:prstGeom>
        </p:spPr>
        <p:txBody>
          <a:bodyPr vert="horz" lIns="91580" tIns="45791" rIns="91580" bIns="457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4038"/>
            <a:ext cx="2951163" cy="496887"/>
          </a:xfrm>
          <a:prstGeom prst="rect">
            <a:avLst/>
          </a:prstGeom>
        </p:spPr>
        <p:txBody>
          <a:bodyPr vert="horz" lIns="91580" tIns="45791" rIns="91580" bIns="457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21CD59-4F48-41AA-BDBD-E4F5B5D56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24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1"/>
            <a:ext cx="2951163" cy="496888"/>
          </a:xfrm>
          <a:prstGeom prst="rect">
            <a:avLst/>
          </a:prstGeom>
        </p:spPr>
        <p:txBody>
          <a:bodyPr vert="horz" lIns="91580" tIns="45791" rIns="91580" bIns="457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11"/>
            <a:ext cx="2951163" cy="496888"/>
          </a:xfrm>
          <a:prstGeom prst="rect">
            <a:avLst/>
          </a:prstGeom>
        </p:spPr>
        <p:txBody>
          <a:bodyPr vert="horz" lIns="91580" tIns="45791" rIns="91580" bIns="457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517386-F273-4A6C-990A-E0062C8F333D}" type="datetimeFigureOut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0" tIns="45791" rIns="91580" bIns="4579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24"/>
            <a:ext cx="5448300" cy="4473575"/>
          </a:xfrm>
          <a:prstGeom prst="rect">
            <a:avLst/>
          </a:prstGeom>
        </p:spPr>
        <p:txBody>
          <a:bodyPr vert="horz" lIns="91580" tIns="45791" rIns="91580" bIns="4579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444038"/>
            <a:ext cx="2951163" cy="496887"/>
          </a:xfrm>
          <a:prstGeom prst="rect">
            <a:avLst/>
          </a:prstGeom>
        </p:spPr>
        <p:txBody>
          <a:bodyPr vert="horz" lIns="91580" tIns="45791" rIns="91580" bIns="457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4038"/>
            <a:ext cx="2951163" cy="496887"/>
          </a:xfrm>
          <a:prstGeom prst="rect">
            <a:avLst/>
          </a:prstGeom>
        </p:spPr>
        <p:txBody>
          <a:bodyPr vert="horz" lIns="91580" tIns="45791" rIns="91580" bIns="457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906053-1CBB-4534-99BE-AD17AFDF1A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1670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1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2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36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4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5624" algn="l" defTabSz="910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751" algn="l" defTabSz="910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871" algn="l" defTabSz="910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997" algn="l" defTabSz="910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6125"/>
            <a:ext cx="53848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879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987C-0B99-4AEE-8677-79B3E7473A3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5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879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987C-0B99-4AEE-8677-79B3E7473A3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5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16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AAAEA-EE1F-405B-BD40-1441A3A3DE4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9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16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AAAEA-EE1F-405B-BD40-1441A3A3DE4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6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4375" y="746125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4375" y="746125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92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48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1137-416C-48F2-B3B5-B85D20A7ED0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E6CC-A546-48B4-888B-BBF011434467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CC948-A180-4C81-8371-3F8FDB4543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FE2D0-A339-4F7C-B040-2ECA5CC19B17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FFB2-6699-49C0-8AB1-00C38DAF21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0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3E23-774A-44B3-9681-7313732AF4F7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1057-08FB-43E8-9074-FC24F04B27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50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A723-6D7B-4ABC-AA81-4160ADD9C53E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BFFC-1776-4694-B807-3D0800FCF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19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6B54-C88B-4D85-A0DC-E3CF9C64072E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139E-9F83-41FE-82E0-859085A757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72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08B-3001-458E-B024-FE261CDD3905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58547-FC71-425D-B627-DFAF489193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64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EC27-55D3-4D96-AB92-F3100B7A26DD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2BBE-B47B-4609-861A-91DAFD0CF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18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020" indent="0">
              <a:buNone/>
              <a:defRPr sz="2000" b="1"/>
            </a:lvl2pPr>
            <a:lvl3pPr marL="910046" indent="0">
              <a:buNone/>
              <a:defRPr sz="1800" b="1"/>
            </a:lvl3pPr>
            <a:lvl4pPr marL="1365058" indent="0">
              <a:buNone/>
              <a:defRPr sz="1600" b="1"/>
            </a:lvl4pPr>
            <a:lvl5pPr marL="1820083" indent="0">
              <a:buNone/>
              <a:defRPr sz="1600" b="1"/>
            </a:lvl5pPr>
            <a:lvl6pPr marL="2275106" indent="0">
              <a:buNone/>
              <a:defRPr sz="1600" b="1"/>
            </a:lvl6pPr>
            <a:lvl7pPr marL="2730129" indent="0">
              <a:buNone/>
              <a:defRPr sz="1600" b="1"/>
            </a:lvl7pPr>
            <a:lvl8pPr marL="3185146" indent="0">
              <a:buNone/>
              <a:defRPr sz="1600" b="1"/>
            </a:lvl8pPr>
            <a:lvl9pPr marL="36401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020" indent="0">
              <a:buNone/>
              <a:defRPr sz="2000" b="1"/>
            </a:lvl2pPr>
            <a:lvl3pPr marL="910046" indent="0">
              <a:buNone/>
              <a:defRPr sz="1800" b="1"/>
            </a:lvl3pPr>
            <a:lvl4pPr marL="1365058" indent="0">
              <a:buNone/>
              <a:defRPr sz="1600" b="1"/>
            </a:lvl4pPr>
            <a:lvl5pPr marL="1820083" indent="0">
              <a:buNone/>
              <a:defRPr sz="1600" b="1"/>
            </a:lvl5pPr>
            <a:lvl6pPr marL="2275106" indent="0">
              <a:buNone/>
              <a:defRPr sz="1600" b="1"/>
            </a:lvl6pPr>
            <a:lvl7pPr marL="2730129" indent="0">
              <a:buNone/>
              <a:defRPr sz="1600" b="1"/>
            </a:lvl7pPr>
            <a:lvl8pPr marL="3185146" indent="0">
              <a:buNone/>
              <a:defRPr sz="1600" b="1"/>
            </a:lvl8pPr>
            <a:lvl9pPr marL="36401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CB1C-93BC-41A9-949F-8284F0F9B5FB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94AD-1C81-4876-BBD2-CF1B2B3377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633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5AB3-3F68-4E05-81F7-347D70001C76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807D-444F-47AC-942B-E4255579CD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611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095B-40A5-46AB-AA60-817A148B47AD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CE5E-ABB0-40F1-866E-47C0FD258E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984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20" indent="0">
              <a:buNone/>
              <a:defRPr sz="1200"/>
            </a:lvl2pPr>
            <a:lvl3pPr marL="910046" indent="0">
              <a:buNone/>
              <a:defRPr sz="1100"/>
            </a:lvl3pPr>
            <a:lvl4pPr marL="1365058" indent="0">
              <a:buNone/>
              <a:defRPr sz="900"/>
            </a:lvl4pPr>
            <a:lvl5pPr marL="1820083" indent="0">
              <a:buNone/>
              <a:defRPr sz="900"/>
            </a:lvl5pPr>
            <a:lvl6pPr marL="2275106" indent="0">
              <a:buNone/>
              <a:defRPr sz="900"/>
            </a:lvl6pPr>
            <a:lvl7pPr marL="2730129" indent="0">
              <a:buNone/>
              <a:defRPr sz="900"/>
            </a:lvl7pPr>
            <a:lvl8pPr marL="3185146" indent="0">
              <a:buNone/>
              <a:defRPr sz="900"/>
            </a:lvl8pPr>
            <a:lvl9pPr marL="36401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D7FA-E65B-4CB4-9106-3B5092EEA9F6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D12A-101E-45EB-B18F-BBE3E1BB7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45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24D9-9D72-45B1-A2A6-2C657AE33C4F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7A75-484D-4452-86D9-C973CA759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52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020" indent="0">
              <a:buNone/>
              <a:defRPr sz="2800"/>
            </a:lvl2pPr>
            <a:lvl3pPr marL="910046" indent="0">
              <a:buNone/>
              <a:defRPr sz="2300"/>
            </a:lvl3pPr>
            <a:lvl4pPr marL="1365058" indent="0">
              <a:buNone/>
              <a:defRPr sz="2000"/>
            </a:lvl4pPr>
            <a:lvl5pPr marL="1820083" indent="0">
              <a:buNone/>
              <a:defRPr sz="2000"/>
            </a:lvl5pPr>
            <a:lvl6pPr marL="2275106" indent="0">
              <a:buNone/>
              <a:defRPr sz="2000"/>
            </a:lvl6pPr>
            <a:lvl7pPr marL="2730129" indent="0">
              <a:buNone/>
              <a:defRPr sz="2000"/>
            </a:lvl7pPr>
            <a:lvl8pPr marL="3185146" indent="0">
              <a:buNone/>
              <a:defRPr sz="2000"/>
            </a:lvl8pPr>
            <a:lvl9pPr marL="364016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93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020" indent="0">
              <a:buNone/>
              <a:defRPr sz="1200"/>
            </a:lvl2pPr>
            <a:lvl3pPr marL="910046" indent="0">
              <a:buNone/>
              <a:defRPr sz="1100"/>
            </a:lvl3pPr>
            <a:lvl4pPr marL="1365058" indent="0">
              <a:buNone/>
              <a:defRPr sz="900"/>
            </a:lvl4pPr>
            <a:lvl5pPr marL="1820083" indent="0">
              <a:buNone/>
              <a:defRPr sz="900"/>
            </a:lvl5pPr>
            <a:lvl6pPr marL="2275106" indent="0">
              <a:buNone/>
              <a:defRPr sz="900"/>
            </a:lvl6pPr>
            <a:lvl7pPr marL="2730129" indent="0">
              <a:buNone/>
              <a:defRPr sz="900"/>
            </a:lvl7pPr>
            <a:lvl8pPr marL="3185146" indent="0">
              <a:buNone/>
              <a:defRPr sz="900"/>
            </a:lvl8pPr>
            <a:lvl9pPr marL="36401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6F1E-FA7F-48F0-87A4-424E61D28D48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FC6C-8799-4276-8E00-A90B3FDC5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521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620A-305D-4879-9CC5-F6B007F630B0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4E2C-0B04-4A2D-BB70-907491B5CC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01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AD020-1DA8-45EC-9A78-C5DA6684295D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70B1-2DBB-48C2-B594-DC602E7120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3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8175-7726-41B2-BCD8-747CDE440BE2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266F-FF61-4F7E-94F5-FA4FC060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818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821D-7044-436E-A8B9-4FBFC5CE7B56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D6F6-1043-49F1-8B75-2E3EF741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33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21E6-B4BA-4CEB-97FC-D7080A3FC457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5131-2CDB-4EAE-A160-C803E8F6D7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538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E0C8-C00E-4E46-98A2-B82248D8D155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1B7A-1DA3-4E13-B554-EB41EC2D2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46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020" indent="0">
              <a:buNone/>
              <a:defRPr sz="2000" b="1"/>
            </a:lvl2pPr>
            <a:lvl3pPr marL="910046" indent="0">
              <a:buNone/>
              <a:defRPr sz="1800" b="1"/>
            </a:lvl3pPr>
            <a:lvl4pPr marL="1365058" indent="0">
              <a:buNone/>
              <a:defRPr sz="1600" b="1"/>
            </a:lvl4pPr>
            <a:lvl5pPr marL="1820083" indent="0">
              <a:buNone/>
              <a:defRPr sz="1600" b="1"/>
            </a:lvl5pPr>
            <a:lvl6pPr marL="2275106" indent="0">
              <a:buNone/>
              <a:defRPr sz="1600" b="1"/>
            </a:lvl6pPr>
            <a:lvl7pPr marL="2730129" indent="0">
              <a:buNone/>
              <a:defRPr sz="1600" b="1"/>
            </a:lvl7pPr>
            <a:lvl8pPr marL="3185146" indent="0">
              <a:buNone/>
              <a:defRPr sz="1600" b="1"/>
            </a:lvl8pPr>
            <a:lvl9pPr marL="36401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020" indent="0">
              <a:buNone/>
              <a:defRPr sz="2000" b="1"/>
            </a:lvl2pPr>
            <a:lvl3pPr marL="910046" indent="0">
              <a:buNone/>
              <a:defRPr sz="1800" b="1"/>
            </a:lvl3pPr>
            <a:lvl4pPr marL="1365058" indent="0">
              <a:buNone/>
              <a:defRPr sz="1600" b="1"/>
            </a:lvl4pPr>
            <a:lvl5pPr marL="1820083" indent="0">
              <a:buNone/>
              <a:defRPr sz="1600" b="1"/>
            </a:lvl5pPr>
            <a:lvl6pPr marL="2275106" indent="0">
              <a:buNone/>
              <a:defRPr sz="1600" b="1"/>
            </a:lvl6pPr>
            <a:lvl7pPr marL="2730129" indent="0">
              <a:buNone/>
              <a:defRPr sz="1600" b="1"/>
            </a:lvl7pPr>
            <a:lvl8pPr marL="3185146" indent="0">
              <a:buNone/>
              <a:defRPr sz="1600" b="1"/>
            </a:lvl8pPr>
            <a:lvl9pPr marL="36401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AFCC-CA79-44F4-87EC-C4B3D5F43802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CAA7-B7FA-420F-9700-9B714018D0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817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1ACB-F078-4B6E-ACD7-EFADB91D9FFD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37AF-6319-4E19-897E-40171114DF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411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9810-8ED9-445C-B2C9-51809857B4D0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A3C1-E571-4CBC-A48E-48565858C1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3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6C93-790C-4238-95E9-EB408B705FAE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3199-60F3-468C-BFAB-A5309E027B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55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20" indent="0">
              <a:buNone/>
              <a:defRPr sz="1200"/>
            </a:lvl2pPr>
            <a:lvl3pPr marL="910046" indent="0">
              <a:buNone/>
              <a:defRPr sz="1100"/>
            </a:lvl3pPr>
            <a:lvl4pPr marL="1365058" indent="0">
              <a:buNone/>
              <a:defRPr sz="900"/>
            </a:lvl4pPr>
            <a:lvl5pPr marL="1820083" indent="0">
              <a:buNone/>
              <a:defRPr sz="900"/>
            </a:lvl5pPr>
            <a:lvl6pPr marL="2275106" indent="0">
              <a:buNone/>
              <a:defRPr sz="900"/>
            </a:lvl6pPr>
            <a:lvl7pPr marL="2730129" indent="0">
              <a:buNone/>
              <a:defRPr sz="900"/>
            </a:lvl7pPr>
            <a:lvl8pPr marL="3185146" indent="0">
              <a:buNone/>
              <a:defRPr sz="900"/>
            </a:lvl8pPr>
            <a:lvl9pPr marL="36401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6B25-62C7-4C5D-8CE6-68367ABC7B2E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9827-079A-4F74-863A-4685F88336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15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020" indent="0">
              <a:buNone/>
              <a:defRPr sz="2800"/>
            </a:lvl2pPr>
            <a:lvl3pPr marL="910046" indent="0">
              <a:buNone/>
              <a:defRPr sz="2300"/>
            </a:lvl3pPr>
            <a:lvl4pPr marL="1365058" indent="0">
              <a:buNone/>
              <a:defRPr sz="2000"/>
            </a:lvl4pPr>
            <a:lvl5pPr marL="1820083" indent="0">
              <a:buNone/>
              <a:defRPr sz="2000"/>
            </a:lvl5pPr>
            <a:lvl6pPr marL="2275106" indent="0">
              <a:buNone/>
              <a:defRPr sz="2000"/>
            </a:lvl6pPr>
            <a:lvl7pPr marL="2730129" indent="0">
              <a:buNone/>
              <a:defRPr sz="2000"/>
            </a:lvl7pPr>
            <a:lvl8pPr marL="3185146" indent="0">
              <a:buNone/>
              <a:defRPr sz="2000"/>
            </a:lvl8pPr>
            <a:lvl9pPr marL="364016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93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020" indent="0">
              <a:buNone/>
              <a:defRPr sz="1200"/>
            </a:lvl2pPr>
            <a:lvl3pPr marL="910046" indent="0">
              <a:buNone/>
              <a:defRPr sz="1100"/>
            </a:lvl3pPr>
            <a:lvl4pPr marL="1365058" indent="0">
              <a:buNone/>
              <a:defRPr sz="900"/>
            </a:lvl4pPr>
            <a:lvl5pPr marL="1820083" indent="0">
              <a:buNone/>
              <a:defRPr sz="900"/>
            </a:lvl5pPr>
            <a:lvl6pPr marL="2275106" indent="0">
              <a:buNone/>
              <a:defRPr sz="900"/>
            </a:lvl6pPr>
            <a:lvl7pPr marL="2730129" indent="0">
              <a:buNone/>
              <a:defRPr sz="900"/>
            </a:lvl7pPr>
            <a:lvl8pPr marL="3185146" indent="0">
              <a:buNone/>
              <a:defRPr sz="900"/>
            </a:lvl8pPr>
            <a:lvl9pPr marL="36401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AE0A-977C-4CF2-A200-EDD403C1D2CB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72F1-482F-4506-B9BE-2CD477EB87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77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C0AF-D160-4BC2-B8CF-8468865047F5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32DE-418D-4A35-88DA-9C6FD0676E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38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C223-C384-47F5-B64A-6BD03534318F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7B2A-05D3-4BAC-AE08-063DEA0AE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44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F0ED-50A9-4FFE-8CA6-314CB30B67A3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C33D-E3B0-4854-B4FA-B56239D0F4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46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20B68-C3BE-441B-A90F-661F3A88B8DF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4FB9-C1CC-44C6-9040-7B60B2B8AA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724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A97A-281F-4FC4-9ED7-74184EE2E650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CE85-FFB2-4296-BCF6-EC5B38E9C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905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D51E-3DB8-43CA-A780-DBBFE8A1CE8E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A3CB-B0F9-4B04-A9DC-80A895C03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507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020" indent="0">
              <a:buNone/>
              <a:defRPr sz="2000" b="1"/>
            </a:lvl2pPr>
            <a:lvl3pPr marL="910046" indent="0">
              <a:buNone/>
              <a:defRPr sz="1800" b="1"/>
            </a:lvl3pPr>
            <a:lvl4pPr marL="1365058" indent="0">
              <a:buNone/>
              <a:defRPr sz="1600" b="1"/>
            </a:lvl4pPr>
            <a:lvl5pPr marL="1820083" indent="0">
              <a:buNone/>
              <a:defRPr sz="1600" b="1"/>
            </a:lvl5pPr>
            <a:lvl6pPr marL="2275106" indent="0">
              <a:buNone/>
              <a:defRPr sz="1600" b="1"/>
            </a:lvl6pPr>
            <a:lvl7pPr marL="2730129" indent="0">
              <a:buNone/>
              <a:defRPr sz="1600" b="1"/>
            </a:lvl7pPr>
            <a:lvl8pPr marL="3185146" indent="0">
              <a:buNone/>
              <a:defRPr sz="1600" b="1"/>
            </a:lvl8pPr>
            <a:lvl9pPr marL="36401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020" indent="0">
              <a:buNone/>
              <a:defRPr sz="2000" b="1"/>
            </a:lvl2pPr>
            <a:lvl3pPr marL="910046" indent="0">
              <a:buNone/>
              <a:defRPr sz="1800" b="1"/>
            </a:lvl3pPr>
            <a:lvl4pPr marL="1365058" indent="0">
              <a:buNone/>
              <a:defRPr sz="1600" b="1"/>
            </a:lvl4pPr>
            <a:lvl5pPr marL="1820083" indent="0">
              <a:buNone/>
              <a:defRPr sz="1600" b="1"/>
            </a:lvl5pPr>
            <a:lvl6pPr marL="2275106" indent="0">
              <a:buNone/>
              <a:defRPr sz="1600" b="1"/>
            </a:lvl6pPr>
            <a:lvl7pPr marL="2730129" indent="0">
              <a:buNone/>
              <a:defRPr sz="1600" b="1"/>
            </a:lvl7pPr>
            <a:lvl8pPr marL="3185146" indent="0">
              <a:buNone/>
              <a:defRPr sz="1600" b="1"/>
            </a:lvl8pPr>
            <a:lvl9pPr marL="36401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9CE9-99FB-4FE2-9D75-E83A381197BA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6FD4-F9D6-429F-AA47-4CA39167EF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69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0449-B125-434F-BCD2-97018FE88CAD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504F-FDC5-4E05-B53F-CAB814E956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48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905F-7C0B-4F96-8BDE-276E6526343D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0E9B-0787-4764-B9BC-60C29DF940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478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7BA6-5008-4CA7-9F18-D252913931D7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9363-66B5-4566-84B3-D080DC3667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22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20" indent="0">
              <a:buNone/>
              <a:defRPr sz="1200"/>
            </a:lvl2pPr>
            <a:lvl3pPr marL="910046" indent="0">
              <a:buNone/>
              <a:defRPr sz="1100"/>
            </a:lvl3pPr>
            <a:lvl4pPr marL="1365058" indent="0">
              <a:buNone/>
              <a:defRPr sz="900"/>
            </a:lvl4pPr>
            <a:lvl5pPr marL="1820083" indent="0">
              <a:buNone/>
              <a:defRPr sz="900"/>
            </a:lvl5pPr>
            <a:lvl6pPr marL="2275106" indent="0">
              <a:buNone/>
              <a:defRPr sz="900"/>
            </a:lvl6pPr>
            <a:lvl7pPr marL="2730129" indent="0">
              <a:buNone/>
              <a:defRPr sz="900"/>
            </a:lvl7pPr>
            <a:lvl8pPr marL="3185146" indent="0">
              <a:buNone/>
              <a:defRPr sz="900"/>
            </a:lvl8pPr>
            <a:lvl9pPr marL="36401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34E3-3180-464F-885A-F62E0BC260F1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2271-76EC-43DC-8CAF-37716CAB0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130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020" indent="0">
              <a:buNone/>
              <a:defRPr sz="2800"/>
            </a:lvl2pPr>
            <a:lvl3pPr marL="910046" indent="0">
              <a:buNone/>
              <a:defRPr sz="2300"/>
            </a:lvl3pPr>
            <a:lvl4pPr marL="1365058" indent="0">
              <a:buNone/>
              <a:defRPr sz="2000"/>
            </a:lvl4pPr>
            <a:lvl5pPr marL="1820083" indent="0">
              <a:buNone/>
              <a:defRPr sz="2000"/>
            </a:lvl5pPr>
            <a:lvl6pPr marL="2275106" indent="0">
              <a:buNone/>
              <a:defRPr sz="2000"/>
            </a:lvl6pPr>
            <a:lvl7pPr marL="2730129" indent="0">
              <a:buNone/>
              <a:defRPr sz="2000"/>
            </a:lvl7pPr>
            <a:lvl8pPr marL="3185146" indent="0">
              <a:buNone/>
              <a:defRPr sz="2000"/>
            </a:lvl8pPr>
            <a:lvl9pPr marL="364016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93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020" indent="0">
              <a:buNone/>
              <a:defRPr sz="1200"/>
            </a:lvl2pPr>
            <a:lvl3pPr marL="910046" indent="0">
              <a:buNone/>
              <a:defRPr sz="1100"/>
            </a:lvl3pPr>
            <a:lvl4pPr marL="1365058" indent="0">
              <a:buNone/>
              <a:defRPr sz="900"/>
            </a:lvl4pPr>
            <a:lvl5pPr marL="1820083" indent="0">
              <a:buNone/>
              <a:defRPr sz="900"/>
            </a:lvl5pPr>
            <a:lvl6pPr marL="2275106" indent="0">
              <a:buNone/>
              <a:defRPr sz="900"/>
            </a:lvl6pPr>
            <a:lvl7pPr marL="2730129" indent="0">
              <a:buNone/>
              <a:defRPr sz="900"/>
            </a:lvl7pPr>
            <a:lvl8pPr marL="3185146" indent="0">
              <a:buNone/>
              <a:defRPr sz="900"/>
            </a:lvl8pPr>
            <a:lvl9pPr marL="36401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7F9C-15BD-4BA1-B520-68CC218A7474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14680-80B8-4594-9F20-315A1F61F8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769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7489-D1E7-49F2-8499-A7BF7D5EEA42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4F61-F29F-4384-A371-A8CC4E239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447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7104-2FEC-4C50-B47F-5A0B53131222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3944-A3A4-4CD7-AFC0-EA9F8AA85E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256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1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0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73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83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3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8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28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7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15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5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01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4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1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200152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200152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59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300" indent="0">
              <a:buNone/>
              <a:defRPr sz="2300" b="1"/>
            </a:lvl2pPr>
            <a:lvl3pPr marL="1068596" indent="0">
              <a:buNone/>
              <a:defRPr sz="2100" b="1"/>
            </a:lvl3pPr>
            <a:lvl4pPr marL="1602899" indent="0">
              <a:buNone/>
              <a:defRPr sz="1900" b="1"/>
            </a:lvl4pPr>
            <a:lvl5pPr marL="2137202" indent="0">
              <a:buNone/>
              <a:defRPr sz="1900" b="1"/>
            </a:lvl5pPr>
            <a:lvl6pPr marL="2671508" indent="0">
              <a:buNone/>
              <a:defRPr sz="1900" b="1"/>
            </a:lvl6pPr>
            <a:lvl7pPr marL="3205805" indent="0">
              <a:buNone/>
              <a:defRPr sz="1900" b="1"/>
            </a:lvl7pPr>
            <a:lvl8pPr marL="3740111" indent="0">
              <a:buNone/>
              <a:defRPr sz="1900" b="1"/>
            </a:lvl8pPr>
            <a:lvl9pPr marL="427441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300" indent="0">
              <a:buNone/>
              <a:defRPr sz="2300" b="1"/>
            </a:lvl2pPr>
            <a:lvl3pPr marL="1068596" indent="0">
              <a:buNone/>
              <a:defRPr sz="2100" b="1"/>
            </a:lvl3pPr>
            <a:lvl4pPr marL="1602899" indent="0">
              <a:buNone/>
              <a:defRPr sz="1900" b="1"/>
            </a:lvl4pPr>
            <a:lvl5pPr marL="2137202" indent="0">
              <a:buNone/>
              <a:defRPr sz="1900" b="1"/>
            </a:lvl5pPr>
            <a:lvl6pPr marL="2671508" indent="0">
              <a:buNone/>
              <a:defRPr sz="1900" b="1"/>
            </a:lvl6pPr>
            <a:lvl7pPr marL="3205805" indent="0">
              <a:buNone/>
              <a:defRPr sz="1900" b="1"/>
            </a:lvl7pPr>
            <a:lvl8pPr marL="3740111" indent="0">
              <a:buNone/>
              <a:defRPr sz="1900" b="1"/>
            </a:lvl8pPr>
            <a:lvl9pPr marL="427441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3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123" indent="0">
              <a:buNone/>
              <a:defRPr sz="2000" b="1"/>
            </a:lvl2pPr>
            <a:lvl3pPr marL="910252" indent="0">
              <a:buNone/>
              <a:defRPr sz="1800" b="1"/>
            </a:lvl3pPr>
            <a:lvl4pPr marL="1365369" indent="0">
              <a:buNone/>
              <a:defRPr sz="1600" b="1"/>
            </a:lvl4pPr>
            <a:lvl5pPr marL="1820498" indent="0">
              <a:buNone/>
              <a:defRPr sz="1600" b="1"/>
            </a:lvl5pPr>
            <a:lvl6pPr marL="2275624" indent="0">
              <a:buNone/>
              <a:defRPr sz="1600" b="1"/>
            </a:lvl6pPr>
            <a:lvl7pPr marL="2730751" indent="0">
              <a:buNone/>
              <a:defRPr sz="1600" b="1"/>
            </a:lvl7pPr>
            <a:lvl8pPr marL="3185871" indent="0">
              <a:buNone/>
              <a:defRPr sz="1600" b="1"/>
            </a:lvl8pPr>
            <a:lvl9pPr marL="36409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123" indent="0">
              <a:buNone/>
              <a:defRPr sz="2000" b="1"/>
            </a:lvl2pPr>
            <a:lvl3pPr marL="910252" indent="0">
              <a:buNone/>
              <a:defRPr sz="1800" b="1"/>
            </a:lvl3pPr>
            <a:lvl4pPr marL="1365369" indent="0">
              <a:buNone/>
              <a:defRPr sz="1600" b="1"/>
            </a:lvl4pPr>
            <a:lvl5pPr marL="1820498" indent="0">
              <a:buNone/>
              <a:defRPr sz="1600" b="1"/>
            </a:lvl5pPr>
            <a:lvl6pPr marL="2275624" indent="0">
              <a:buNone/>
              <a:defRPr sz="1600" b="1"/>
            </a:lvl6pPr>
            <a:lvl7pPr marL="2730751" indent="0">
              <a:buNone/>
              <a:defRPr sz="1600" b="1"/>
            </a:lvl7pPr>
            <a:lvl8pPr marL="3185871" indent="0">
              <a:buNone/>
              <a:defRPr sz="1600" b="1"/>
            </a:lvl8pPr>
            <a:lvl9pPr marL="36409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F112-F17D-4073-A945-9AF36406B8D1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D5E2-6010-4EC7-B2C8-09EFB61F8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394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11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541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4300" indent="0">
              <a:buNone/>
              <a:defRPr sz="1400"/>
            </a:lvl2pPr>
            <a:lvl3pPr marL="1068596" indent="0">
              <a:buNone/>
              <a:defRPr sz="1200"/>
            </a:lvl3pPr>
            <a:lvl4pPr marL="1602899" indent="0">
              <a:buNone/>
              <a:defRPr sz="1100"/>
            </a:lvl4pPr>
            <a:lvl5pPr marL="2137202" indent="0">
              <a:buNone/>
              <a:defRPr sz="1100"/>
            </a:lvl5pPr>
            <a:lvl6pPr marL="2671508" indent="0">
              <a:buNone/>
              <a:defRPr sz="1100"/>
            </a:lvl6pPr>
            <a:lvl7pPr marL="3205805" indent="0">
              <a:buNone/>
              <a:defRPr sz="1100"/>
            </a:lvl7pPr>
            <a:lvl8pPr marL="3740111" indent="0">
              <a:buNone/>
              <a:defRPr sz="1100"/>
            </a:lvl8pPr>
            <a:lvl9pPr marL="42744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58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4300" indent="0">
              <a:buNone/>
              <a:defRPr sz="3300"/>
            </a:lvl2pPr>
            <a:lvl3pPr marL="1068596" indent="0">
              <a:buNone/>
              <a:defRPr sz="2800"/>
            </a:lvl3pPr>
            <a:lvl4pPr marL="1602899" indent="0">
              <a:buNone/>
              <a:defRPr sz="2300"/>
            </a:lvl4pPr>
            <a:lvl5pPr marL="2137202" indent="0">
              <a:buNone/>
              <a:defRPr sz="2300"/>
            </a:lvl5pPr>
            <a:lvl6pPr marL="2671508" indent="0">
              <a:buNone/>
              <a:defRPr sz="2300"/>
            </a:lvl6pPr>
            <a:lvl7pPr marL="3205805" indent="0">
              <a:buNone/>
              <a:defRPr sz="2300"/>
            </a:lvl7pPr>
            <a:lvl8pPr marL="3740111" indent="0">
              <a:buNone/>
              <a:defRPr sz="2300"/>
            </a:lvl8pPr>
            <a:lvl9pPr marL="427441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91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4300" indent="0">
              <a:buNone/>
              <a:defRPr sz="1400"/>
            </a:lvl2pPr>
            <a:lvl3pPr marL="1068596" indent="0">
              <a:buNone/>
              <a:defRPr sz="1200"/>
            </a:lvl3pPr>
            <a:lvl4pPr marL="1602899" indent="0">
              <a:buNone/>
              <a:defRPr sz="1100"/>
            </a:lvl4pPr>
            <a:lvl5pPr marL="2137202" indent="0">
              <a:buNone/>
              <a:defRPr sz="1100"/>
            </a:lvl5pPr>
            <a:lvl6pPr marL="2671508" indent="0">
              <a:buNone/>
              <a:defRPr sz="1100"/>
            </a:lvl6pPr>
            <a:lvl7pPr marL="3205805" indent="0">
              <a:buNone/>
              <a:defRPr sz="1100"/>
            </a:lvl7pPr>
            <a:lvl8pPr marL="3740111" indent="0">
              <a:buNone/>
              <a:defRPr sz="1100"/>
            </a:lvl8pPr>
            <a:lvl9pPr marL="42744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62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50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30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7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B7B9-F28A-4EF6-9F6B-259795C99C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54CB-ACFA-4C9C-8C1A-6A65129562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40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F161-CD6B-405E-AF48-C3D540D962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EB7D-BFAE-49BA-9F6A-71BE70286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78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2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2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12B2-0339-461C-91ED-3D3775F51FD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237B-E4C2-4410-97EE-FB8D95FB4C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74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1020-E748-41A3-A7D4-20E9797E4B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5D750-40D4-433D-9A1C-6B210BDC2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9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6917-8C5C-4FF0-88B9-734E83B006E7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FFDA-07AF-4336-AA13-900130718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611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279" indent="0">
              <a:buNone/>
              <a:defRPr sz="2000" b="1"/>
            </a:lvl2pPr>
            <a:lvl3pPr marL="910563" indent="0">
              <a:buNone/>
              <a:defRPr sz="1800" b="1"/>
            </a:lvl3pPr>
            <a:lvl4pPr marL="1365836" indent="0">
              <a:buNone/>
              <a:defRPr sz="1600" b="1"/>
            </a:lvl4pPr>
            <a:lvl5pPr marL="1821119" indent="0">
              <a:buNone/>
              <a:defRPr sz="1600" b="1"/>
            </a:lvl5pPr>
            <a:lvl6pPr marL="2276399" indent="0">
              <a:buNone/>
              <a:defRPr sz="1600" b="1"/>
            </a:lvl6pPr>
            <a:lvl7pPr marL="2731684" indent="0">
              <a:buNone/>
              <a:defRPr sz="1600" b="1"/>
            </a:lvl7pPr>
            <a:lvl8pPr marL="3186959" indent="0">
              <a:buNone/>
              <a:defRPr sz="1600" b="1"/>
            </a:lvl8pPr>
            <a:lvl9pPr marL="36422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279" indent="0">
              <a:buNone/>
              <a:defRPr sz="2000" b="1"/>
            </a:lvl2pPr>
            <a:lvl3pPr marL="910563" indent="0">
              <a:buNone/>
              <a:defRPr sz="1800" b="1"/>
            </a:lvl3pPr>
            <a:lvl4pPr marL="1365836" indent="0">
              <a:buNone/>
              <a:defRPr sz="1600" b="1"/>
            </a:lvl4pPr>
            <a:lvl5pPr marL="1821119" indent="0">
              <a:buNone/>
              <a:defRPr sz="1600" b="1"/>
            </a:lvl5pPr>
            <a:lvl6pPr marL="2276399" indent="0">
              <a:buNone/>
              <a:defRPr sz="1600" b="1"/>
            </a:lvl6pPr>
            <a:lvl7pPr marL="2731684" indent="0">
              <a:buNone/>
              <a:defRPr sz="1600" b="1"/>
            </a:lvl7pPr>
            <a:lvl8pPr marL="3186959" indent="0">
              <a:buNone/>
              <a:defRPr sz="1600" b="1"/>
            </a:lvl8pPr>
            <a:lvl9pPr marL="36422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B74C-FFDD-4E48-8F3F-DCF756CEFD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17FA-FE6B-4E1F-906C-BA36A7C515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9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84B3-C272-440F-B4C4-155DD0B076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D893-5225-4BC6-BE58-3BD5C5B6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35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F2D4-DD1D-4CC1-8C9A-75838BABDF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B362-FD33-474E-BEC3-7E777F6C52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29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79" indent="0">
              <a:buNone/>
              <a:defRPr sz="1200"/>
            </a:lvl2pPr>
            <a:lvl3pPr marL="910563" indent="0">
              <a:buNone/>
              <a:defRPr sz="1100"/>
            </a:lvl3pPr>
            <a:lvl4pPr marL="1365836" indent="0">
              <a:buNone/>
              <a:defRPr sz="900"/>
            </a:lvl4pPr>
            <a:lvl5pPr marL="1821119" indent="0">
              <a:buNone/>
              <a:defRPr sz="900"/>
            </a:lvl5pPr>
            <a:lvl6pPr marL="2276399" indent="0">
              <a:buNone/>
              <a:defRPr sz="900"/>
            </a:lvl6pPr>
            <a:lvl7pPr marL="2731684" indent="0">
              <a:buNone/>
              <a:defRPr sz="900"/>
            </a:lvl7pPr>
            <a:lvl8pPr marL="3186959" indent="0">
              <a:buNone/>
              <a:defRPr sz="900"/>
            </a:lvl8pPr>
            <a:lvl9pPr marL="36422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CADC-5A21-44D4-BB6F-61D9C5CFD1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5D49-7BC8-4822-8632-025B3E37B7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69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279" indent="0">
              <a:buNone/>
              <a:defRPr sz="2800"/>
            </a:lvl2pPr>
            <a:lvl3pPr marL="910563" indent="0">
              <a:buNone/>
              <a:defRPr sz="2300"/>
            </a:lvl3pPr>
            <a:lvl4pPr marL="1365836" indent="0">
              <a:buNone/>
              <a:defRPr sz="2000"/>
            </a:lvl4pPr>
            <a:lvl5pPr marL="1821119" indent="0">
              <a:buNone/>
              <a:defRPr sz="2000"/>
            </a:lvl5pPr>
            <a:lvl6pPr marL="2276399" indent="0">
              <a:buNone/>
              <a:defRPr sz="2000"/>
            </a:lvl6pPr>
            <a:lvl7pPr marL="2731684" indent="0">
              <a:buNone/>
              <a:defRPr sz="2000"/>
            </a:lvl7pPr>
            <a:lvl8pPr marL="3186959" indent="0">
              <a:buNone/>
              <a:defRPr sz="2000"/>
            </a:lvl8pPr>
            <a:lvl9pPr marL="364224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8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279" indent="0">
              <a:buNone/>
              <a:defRPr sz="1200"/>
            </a:lvl2pPr>
            <a:lvl3pPr marL="910563" indent="0">
              <a:buNone/>
              <a:defRPr sz="1100"/>
            </a:lvl3pPr>
            <a:lvl4pPr marL="1365836" indent="0">
              <a:buNone/>
              <a:defRPr sz="900"/>
            </a:lvl4pPr>
            <a:lvl5pPr marL="1821119" indent="0">
              <a:buNone/>
              <a:defRPr sz="900"/>
            </a:lvl5pPr>
            <a:lvl6pPr marL="2276399" indent="0">
              <a:buNone/>
              <a:defRPr sz="900"/>
            </a:lvl6pPr>
            <a:lvl7pPr marL="2731684" indent="0">
              <a:buNone/>
              <a:defRPr sz="900"/>
            </a:lvl7pPr>
            <a:lvl8pPr marL="3186959" indent="0">
              <a:buNone/>
              <a:defRPr sz="900"/>
            </a:lvl8pPr>
            <a:lvl9pPr marL="36422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63C3-35AD-476E-8812-1B2CDA0589F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9625-D158-42CE-9580-989F37CDE9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057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D2A4-710C-45E8-90C5-D6BF3DBC6ED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89A2-7918-4EF0-A90E-FCF8475BBA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00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77D9-7F72-4531-BF49-38B2A4C2AB9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8CD2-4CAB-4ADB-B928-BA98E34FFC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170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8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E6CC-A546-48B4-888B-BBF0114344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CC948-A180-4C81-8371-3F8FDB4543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70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24D9-9D72-45B1-A2A6-2C657AE33C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7A75-484D-4452-86D9-C973CA7594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15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6C93-790C-4238-95E9-EB408B705F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3199-60F3-468C-BFAB-A5309E027B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5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219D-1CB1-4E2D-8330-98BA4E47EBD9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2185-010B-47C9-A456-F4A33E870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339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905F-7C0B-4F96-8BDE-276E652634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0E9B-0787-4764-B9BC-60C29DF94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29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123" indent="0">
              <a:buNone/>
              <a:defRPr sz="2000" b="1"/>
            </a:lvl2pPr>
            <a:lvl3pPr marL="910252" indent="0">
              <a:buNone/>
              <a:defRPr sz="1800" b="1"/>
            </a:lvl3pPr>
            <a:lvl4pPr marL="1365369" indent="0">
              <a:buNone/>
              <a:defRPr sz="1600" b="1"/>
            </a:lvl4pPr>
            <a:lvl5pPr marL="1820498" indent="0">
              <a:buNone/>
              <a:defRPr sz="1600" b="1"/>
            </a:lvl5pPr>
            <a:lvl6pPr marL="2275624" indent="0">
              <a:buNone/>
              <a:defRPr sz="1600" b="1"/>
            </a:lvl6pPr>
            <a:lvl7pPr marL="2730751" indent="0">
              <a:buNone/>
              <a:defRPr sz="1600" b="1"/>
            </a:lvl7pPr>
            <a:lvl8pPr marL="3185871" indent="0">
              <a:buNone/>
              <a:defRPr sz="1600" b="1"/>
            </a:lvl8pPr>
            <a:lvl9pPr marL="36409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123" indent="0">
              <a:buNone/>
              <a:defRPr sz="2000" b="1"/>
            </a:lvl2pPr>
            <a:lvl3pPr marL="910252" indent="0">
              <a:buNone/>
              <a:defRPr sz="1800" b="1"/>
            </a:lvl3pPr>
            <a:lvl4pPr marL="1365369" indent="0">
              <a:buNone/>
              <a:defRPr sz="1600" b="1"/>
            </a:lvl4pPr>
            <a:lvl5pPr marL="1820498" indent="0">
              <a:buNone/>
              <a:defRPr sz="1600" b="1"/>
            </a:lvl5pPr>
            <a:lvl6pPr marL="2275624" indent="0">
              <a:buNone/>
              <a:defRPr sz="1600" b="1"/>
            </a:lvl6pPr>
            <a:lvl7pPr marL="2730751" indent="0">
              <a:buNone/>
              <a:defRPr sz="1600" b="1"/>
            </a:lvl7pPr>
            <a:lvl8pPr marL="3185871" indent="0">
              <a:buNone/>
              <a:defRPr sz="1600" b="1"/>
            </a:lvl8pPr>
            <a:lvl9pPr marL="36409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F112-F17D-4073-A945-9AF36406B8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D5E2-6010-4EC7-B2C8-09EFB61F81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63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6917-8C5C-4FF0-88B9-734E83B006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FFDA-07AF-4336-AA13-900130718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344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219D-1CB1-4E2D-8330-98BA4E47EB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2185-010B-47C9-A456-F4A33E870D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77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23" indent="0">
              <a:buNone/>
              <a:defRPr sz="1200"/>
            </a:lvl2pPr>
            <a:lvl3pPr marL="910252" indent="0">
              <a:buNone/>
              <a:defRPr sz="1100"/>
            </a:lvl3pPr>
            <a:lvl4pPr marL="1365369" indent="0">
              <a:buNone/>
              <a:defRPr sz="900"/>
            </a:lvl4pPr>
            <a:lvl5pPr marL="1820498" indent="0">
              <a:buNone/>
              <a:defRPr sz="900"/>
            </a:lvl5pPr>
            <a:lvl6pPr marL="2275624" indent="0">
              <a:buNone/>
              <a:defRPr sz="900"/>
            </a:lvl6pPr>
            <a:lvl7pPr marL="2730751" indent="0">
              <a:buNone/>
              <a:defRPr sz="900"/>
            </a:lvl7pPr>
            <a:lvl8pPr marL="3185871" indent="0">
              <a:buNone/>
              <a:defRPr sz="900"/>
            </a:lvl8pPr>
            <a:lvl9pPr marL="36409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26EE-384D-49AC-AB12-C439544BBC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DC64-47B1-4D3E-9D6E-FCA5132AEF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849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123" indent="0">
              <a:buNone/>
              <a:defRPr sz="2800"/>
            </a:lvl2pPr>
            <a:lvl3pPr marL="910252" indent="0">
              <a:buNone/>
              <a:defRPr sz="2300"/>
            </a:lvl3pPr>
            <a:lvl4pPr marL="1365369" indent="0">
              <a:buNone/>
              <a:defRPr sz="2000"/>
            </a:lvl4pPr>
            <a:lvl5pPr marL="1820498" indent="0">
              <a:buNone/>
              <a:defRPr sz="2000"/>
            </a:lvl5pPr>
            <a:lvl6pPr marL="2275624" indent="0">
              <a:buNone/>
              <a:defRPr sz="2000"/>
            </a:lvl6pPr>
            <a:lvl7pPr marL="2730751" indent="0">
              <a:buNone/>
              <a:defRPr sz="2000"/>
            </a:lvl7pPr>
            <a:lvl8pPr marL="3185871" indent="0">
              <a:buNone/>
              <a:defRPr sz="2000"/>
            </a:lvl8pPr>
            <a:lvl9pPr marL="3640997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90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123" indent="0">
              <a:buNone/>
              <a:defRPr sz="1200"/>
            </a:lvl2pPr>
            <a:lvl3pPr marL="910252" indent="0">
              <a:buNone/>
              <a:defRPr sz="1100"/>
            </a:lvl3pPr>
            <a:lvl4pPr marL="1365369" indent="0">
              <a:buNone/>
              <a:defRPr sz="900"/>
            </a:lvl4pPr>
            <a:lvl5pPr marL="1820498" indent="0">
              <a:buNone/>
              <a:defRPr sz="900"/>
            </a:lvl5pPr>
            <a:lvl6pPr marL="2275624" indent="0">
              <a:buNone/>
              <a:defRPr sz="900"/>
            </a:lvl6pPr>
            <a:lvl7pPr marL="2730751" indent="0">
              <a:buNone/>
              <a:defRPr sz="900"/>
            </a:lvl7pPr>
            <a:lvl8pPr marL="3185871" indent="0">
              <a:buNone/>
              <a:defRPr sz="900"/>
            </a:lvl8pPr>
            <a:lvl9pPr marL="36409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6224-9242-48C3-8B2F-250CE44C02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7B542-226D-41DE-9485-E644F59797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45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FE2D0-A339-4F7C-B040-2ECA5CC19B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FFB2-6699-49C0-8AB1-00C38DAF21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41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3E23-774A-44B3-9681-7313732AF4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1057-08FB-43E8-9074-FC24F04B27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697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1F37-6C01-4D02-A909-C3FF6197C7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BF4F-8FA2-4CC5-B49E-E5DB47801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63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DEDC-F6BB-43B0-8020-425C63ACFDB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3E00-BA38-4BA1-8284-A7E9DC53AA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5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23" indent="0">
              <a:buNone/>
              <a:defRPr sz="1200"/>
            </a:lvl2pPr>
            <a:lvl3pPr marL="910252" indent="0">
              <a:buNone/>
              <a:defRPr sz="1100"/>
            </a:lvl3pPr>
            <a:lvl4pPr marL="1365369" indent="0">
              <a:buNone/>
              <a:defRPr sz="900"/>
            </a:lvl4pPr>
            <a:lvl5pPr marL="1820498" indent="0">
              <a:buNone/>
              <a:defRPr sz="900"/>
            </a:lvl5pPr>
            <a:lvl6pPr marL="2275624" indent="0">
              <a:buNone/>
              <a:defRPr sz="900"/>
            </a:lvl6pPr>
            <a:lvl7pPr marL="2730751" indent="0">
              <a:buNone/>
              <a:defRPr sz="900"/>
            </a:lvl7pPr>
            <a:lvl8pPr marL="3185871" indent="0">
              <a:buNone/>
              <a:defRPr sz="900"/>
            </a:lvl8pPr>
            <a:lvl9pPr marL="36409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26EE-384D-49AC-AB12-C439544BBC9C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DC64-47B1-4D3E-9D6E-FCA5132AE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389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403F-6C19-463F-B400-B8B5699B70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E5A5-29C3-45A0-BC8A-C616BF5856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7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B0F0-3596-4EB8-AB86-8CD95F6061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0DB9-A379-4B37-9B74-53325E165B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97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9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97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9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CA22-FE27-41E7-A969-3D07B26418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8EDA-E1AF-404E-ABCC-96752DE121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957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81AE-341E-4430-B397-05DCC3148D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CBA7-A563-4A81-AEA7-2076A24431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74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8428-746E-4C65-B016-6A3FE61FD34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FDFA-C822-4067-9E18-65A1D64BC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75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7" indent="0">
              <a:buNone/>
              <a:defRPr sz="1200"/>
            </a:lvl2pPr>
            <a:lvl3pPr marL="914192" indent="0">
              <a:buNone/>
              <a:defRPr sz="1100"/>
            </a:lvl3pPr>
            <a:lvl4pPr marL="1371289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7B19-7C7F-461C-ADF3-7156D80358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43CD-817F-43C8-9201-6DCF8C7376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209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7" indent="0">
              <a:buNone/>
              <a:defRPr sz="2800"/>
            </a:lvl2pPr>
            <a:lvl3pPr marL="914192" indent="0">
              <a:buNone/>
              <a:defRPr sz="2300"/>
            </a:lvl3pPr>
            <a:lvl4pPr marL="1371289" indent="0">
              <a:buNone/>
              <a:defRPr sz="2000"/>
            </a:lvl4pPr>
            <a:lvl5pPr marL="1828384" indent="0">
              <a:buNone/>
              <a:defRPr sz="2000"/>
            </a:lvl5pPr>
            <a:lvl6pPr marL="2285480" indent="0">
              <a:buNone/>
              <a:defRPr sz="2000"/>
            </a:lvl6pPr>
            <a:lvl7pPr marL="2742576" indent="0">
              <a:buNone/>
              <a:defRPr sz="2000"/>
            </a:lvl7pPr>
            <a:lvl8pPr marL="3199672" indent="0">
              <a:buNone/>
              <a:defRPr sz="2000"/>
            </a:lvl8pPr>
            <a:lvl9pPr marL="365676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7" indent="0">
              <a:buNone/>
              <a:defRPr sz="1200"/>
            </a:lvl2pPr>
            <a:lvl3pPr marL="914192" indent="0">
              <a:buNone/>
              <a:defRPr sz="1100"/>
            </a:lvl3pPr>
            <a:lvl4pPr marL="1371289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D4DB-63D4-42D6-8AB0-AB83334893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71D3-534B-465B-93B2-8611D5B69E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184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AB2B-866C-4A3B-AE38-FBBC3ABEAC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5DA0-56FA-418C-9284-294A3BD8B3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805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17E0-16D2-44F6-BE15-D40DE91B91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8FAC-D73B-4CA4-B6E1-C070F0C173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5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123" indent="0">
              <a:buNone/>
              <a:defRPr sz="2800"/>
            </a:lvl2pPr>
            <a:lvl3pPr marL="910252" indent="0">
              <a:buNone/>
              <a:defRPr sz="2300"/>
            </a:lvl3pPr>
            <a:lvl4pPr marL="1365369" indent="0">
              <a:buNone/>
              <a:defRPr sz="2000"/>
            </a:lvl4pPr>
            <a:lvl5pPr marL="1820498" indent="0">
              <a:buNone/>
              <a:defRPr sz="2000"/>
            </a:lvl5pPr>
            <a:lvl6pPr marL="2275624" indent="0">
              <a:buNone/>
              <a:defRPr sz="2000"/>
            </a:lvl6pPr>
            <a:lvl7pPr marL="2730751" indent="0">
              <a:buNone/>
              <a:defRPr sz="2000"/>
            </a:lvl7pPr>
            <a:lvl8pPr marL="3185871" indent="0">
              <a:buNone/>
              <a:defRPr sz="2000"/>
            </a:lvl8pPr>
            <a:lvl9pPr marL="3640997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90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123" indent="0">
              <a:buNone/>
              <a:defRPr sz="1200"/>
            </a:lvl2pPr>
            <a:lvl3pPr marL="910252" indent="0">
              <a:buNone/>
              <a:defRPr sz="1100"/>
            </a:lvl3pPr>
            <a:lvl4pPr marL="1365369" indent="0">
              <a:buNone/>
              <a:defRPr sz="900"/>
            </a:lvl4pPr>
            <a:lvl5pPr marL="1820498" indent="0">
              <a:buNone/>
              <a:defRPr sz="900"/>
            </a:lvl5pPr>
            <a:lvl6pPr marL="2275624" indent="0">
              <a:buNone/>
              <a:defRPr sz="900"/>
            </a:lvl6pPr>
            <a:lvl7pPr marL="2730751" indent="0">
              <a:buNone/>
              <a:defRPr sz="900"/>
            </a:lvl7pPr>
            <a:lvl8pPr marL="3185871" indent="0">
              <a:buNone/>
              <a:defRPr sz="900"/>
            </a:lvl8pPr>
            <a:lvl9pPr marL="36409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6224-9242-48C3-8B2F-250CE44C0216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7B542-226D-41DE-9485-E644F59797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19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5" tIns="45505" rIns="91025" bIns="455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5" tIns="45505" rIns="91025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025" tIns="45505" rIns="91025" bIns="455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BF1490-3DBF-464B-8B81-8AD3A5F0C083}" type="datetime1">
              <a:rPr lang="ru-RU" smtClean="0"/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025" tIns="45505" rIns="91025" bIns="455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025" tIns="45505" rIns="91025" bIns="455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3CE4C3-E955-40EF-B8B3-A540E3579D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512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025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6536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049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43" indent="-3413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73" indent="-2844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18" indent="-227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932" indent="-227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59" indent="-227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190" indent="-227559" algn="l" defTabSz="910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303" indent="-227559" algn="l" defTabSz="910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432" indent="-227559" algn="l" defTabSz="910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565" indent="-227559" algn="l" defTabSz="910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23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52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69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98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624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751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871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997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494" rIns="91005" bIns="454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494" rIns="91005" bIns="45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005" tIns="45494" rIns="91005" bIns="45494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928E31E-1C0B-4436-9DE1-E5A6F3FC1134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005" tIns="45494" rIns="91005" bIns="45494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005" tIns="45494" rIns="91005" bIns="45494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36B0B0E-EA25-4A46-B8CB-8D653818B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7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5020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004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6505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008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9764" indent="-339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990" indent="-2828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240" indent="-225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354" indent="-225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479" indent="-225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621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630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656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685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20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46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058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083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106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129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146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169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494" rIns="91005" bIns="454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494" rIns="91005" bIns="45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005" tIns="45494" rIns="91005" bIns="45494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058E183-6348-4530-B077-2392381AFD85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005" tIns="45494" rIns="91005" bIns="45494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005" tIns="45494" rIns="91005" bIns="45494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9A50980-2531-458F-ABE1-18A1FBF084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86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5020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004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6505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008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9764" indent="-339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990" indent="-2828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240" indent="-225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354" indent="-225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479" indent="-225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621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630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656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685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20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46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058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083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106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129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146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169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494" rIns="91005" bIns="454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494" rIns="91005" bIns="45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005" tIns="45494" rIns="91005" bIns="45494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CA345F8-43F8-40CE-B13A-D7F2E9B644EF}" type="datetime1">
              <a:rPr lang="ru-RU"/>
              <a:pPr>
                <a:defRPr/>
              </a:pPr>
              <a:t>06.04.2026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005" tIns="45494" rIns="91005" bIns="45494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005" tIns="45494" rIns="91005" bIns="45494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3BC3751-E3AA-435A-B8C1-FE23EF678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18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5020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004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6505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008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9764" indent="-339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990" indent="-2828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240" indent="-225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354" indent="-225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479" indent="-2259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621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630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656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685" indent="-227508" algn="l" defTabSz="9100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20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46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058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083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106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129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146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169" algn="l" defTabSz="9100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6859" tIns="53407" rIns="106859" bIns="53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6859" tIns="53407" rIns="106859" bIns="53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6859" tIns="53407" rIns="106859" bIns="53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8596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68596" fontAlgn="auto">
                <a:spcBef>
                  <a:spcPts val="0"/>
                </a:spcBef>
                <a:spcAft>
                  <a:spcPts val="0"/>
                </a:spcAft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6859" tIns="53407" rIns="106859" bIns="53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8596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6859" tIns="53407" rIns="106859" bIns="53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8596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6859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28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106859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724" indent="-400724" algn="l" defTabSz="10685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243" indent="-333932" algn="l" defTabSz="10685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5753" indent="-267149" algn="l" defTabSz="10685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055" indent="-267149" algn="l" defTabSz="10685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4358" indent="-267149" algn="l" defTabSz="106859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657" indent="-267149" algn="l" defTabSz="10685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2957" indent="-267149" algn="l" defTabSz="10685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7261" indent="-267149" algn="l" defTabSz="10685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562" indent="-267149" algn="l" defTabSz="10685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8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300" algn="l" defTabSz="1068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596" algn="l" defTabSz="1068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899" algn="l" defTabSz="1068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202" algn="l" defTabSz="1068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1508" algn="l" defTabSz="1068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805" algn="l" defTabSz="1068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0111" algn="l" defTabSz="1068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414" algn="l" defTabSz="106859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5" tIns="45521" rIns="91055" bIns="455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5" tIns="45521" rIns="91055" bIns="45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055" tIns="45521" rIns="91055" bIns="4552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34439B-20A7-42D5-9773-CEE6E929FD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055" tIns="45521" rIns="91055" bIns="4552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055" tIns="45521" rIns="91055" bIns="4552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55E2E76-F41C-495B-A733-2AC873B457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8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527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056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6583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111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9958" indent="-33995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410" indent="-2830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887" indent="-2261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58" indent="-2261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642" indent="-2261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042" indent="-227637" algn="l" defTabSz="910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9314" indent="-227637" algn="l" defTabSz="910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597" indent="-227637" algn="l" defTabSz="910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885" indent="-227637" algn="l" defTabSz="910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79" algn="l" defTabSz="91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563" algn="l" defTabSz="91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836" algn="l" defTabSz="91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119" algn="l" defTabSz="91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399" algn="l" defTabSz="91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684" algn="l" defTabSz="91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959" algn="l" defTabSz="91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240" algn="l" defTabSz="910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5" tIns="45505" rIns="91025" bIns="455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5" tIns="45505" rIns="91025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025" tIns="45505" rIns="91025" bIns="455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BF1490-3DBF-464B-8B81-8AD3A5F0C0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025" tIns="45505" rIns="91025" bIns="455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025" tIns="45505" rIns="91025" bIns="455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3CE4C3-E955-40EF-B8B3-A540E3579D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6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512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025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6536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049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43" indent="-3413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73" indent="-2844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18" indent="-227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932" indent="-227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59" indent="-227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190" indent="-227559" algn="l" defTabSz="910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303" indent="-227559" algn="l" defTabSz="910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432" indent="-227559" algn="l" defTabSz="910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565" indent="-227559" algn="l" defTabSz="910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23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52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69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98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624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751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871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997" algn="l" defTabSz="910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1C59672-E67F-4E88-B52C-AC55C3F3DDC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06.04.2026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9941C89-9A4E-4239-8A47-015AD01BCE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09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1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28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384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9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1.xml"/><Relationship Id="rId7" Type="http://schemas.openxmlformats.org/officeDocument/2006/relationships/chart" Target="../charts/chart7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501" y="1484784"/>
            <a:ext cx="9905999" cy="1753870"/>
          </a:xfrm>
          <a:prstGeom prst="rect">
            <a:avLst/>
          </a:prstGeom>
        </p:spPr>
        <p:txBody>
          <a:bodyPr wrap="square" lIns="91005" tIns="45494" rIns="91005" bIns="45494"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Отчет </a:t>
            </a:r>
          </a:p>
          <a:p>
            <a:pPr algn="ctr">
              <a:defRPr/>
            </a:pPr>
            <a:r>
              <a:rPr lang="ru-RU" altLang="ru-RU" sz="3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>
              <a:defRPr/>
            </a:pPr>
            <a:r>
              <a:rPr lang="ru-RU" altLang="ru-RU" sz="3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города Новосибирска за </a:t>
            </a:r>
            <a:r>
              <a:rPr lang="ru-RU" altLang="ru-RU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3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</a:t>
            </a:r>
            <a:endParaRPr lang="ru-RU" altLang="ru-RU" sz="36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692696"/>
            <a:ext cx="9905998" cy="645874"/>
          </a:xfrm>
          <a:prstGeom prst="rect">
            <a:avLst/>
          </a:prstGeom>
        </p:spPr>
        <p:txBody>
          <a:bodyPr wrap="square" lIns="91005" tIns="45494" rIns="91005" bIns="45494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altLang="ru-RU" sz="3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altLang="ru-RU" sz="36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5" y="3862104"/>
            <a:ext cx="4608513" cy="29315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872617"/>
            <a:ext cx="4660018" cy="2895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50341593"/>
              </p:ext>
            </p:extLst>
          </p:nvPr>
        </p:nvGraphicFramePr>
        <p:xfrm>
          <a:off x="272517" y="980728"/>
          <a:ext cx="936104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906000" cy="836712"/>
          </a:xfrm>
          <a:prstGeom prst="rect">
            <a:avLst/>
          </a:prstGeom>
          <a:noFill/>
        </p:spPr>
        <p:txBody>
          <a:bodyPr lIns="91025" tIns="45505" rIns="91025" bIns="45505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" pitchFamily="18" charset="0"/>
              </a:rPr>
              <a:t>Результаты работы </a:t>
            </a:r>
            <a:r>
              <a:rPr lang="ru-RU" altLang="ru-RU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межведомственных комиссий </a:t>
            </a:r>
          </a:p>
          <a:p>
            <a:pPr>
              <a:defRPr/>
            </a:pPr>
            <a:r>
              <a:rPr lang="ru-RU" altLang="ru-RU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" pitchFamily="18" charset="0"/>
              </a:rPr>
              <a:t>по увеличению доходной части бюджета города </a:t>
            </a:r>
            <a:r>
              <a:rPr lang="ru-RU" altLang="ru-RU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за </a:t>
            </a:r>
            <a:r>
              <a:rPr lang="ru-RU" altLang="ru-RU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2025 </a:t>
            </a:r>
            <a:r>
              <a:rPr lang="ru-RU" altLang="ru-RU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год </a:t>
            </a:r>
            <a:endParaRPr lang="ru-RU" sz="24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4568" y="1172107"/>
            <a:ext cx="2408453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160,9 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16533" y="4941168"/>
            <a:ext cx="9073009" cy="1584176"/>
          </a:xfrm>
          <a:prstGeom prst="upArrowCallout">
            <a:avLst>
              <a:gd name="adj1" fmla="val 25908"/>
              <a:gd name="adj2" fmla="val 26004"/>
              <a:gd name="adj3" fmla="val 19479"/>
              <a:gd name="adj4" fmla="val 6497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 итогам работы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межведомственных комиссий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городской бюджет дополнительно поступило 199,5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млн. рублей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4733086" y="48513"/>
            <a:ext cx="367819" cy="9289031"/>
          </a:xfrm>
          <a:prstGeom prst="rightBrace">
            <a:avLst>
              <a:gd name="adj1" fmla="val 8333"/>
              <a:gd name="adj2" fmla="val 49739"/>
            </a:avLst>
          </a:prstGeom>
          <a:ln w="28575" cap="rnd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88904" y="1172107"/>
            <a:ext cx="240845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31,8 млн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69224" y="1172107"/>
            <a:ext cx="2408453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6,8 млн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618" y="3302375"/>
            <a:ext cx="27884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Проведено 180 заседаний</a:t>
            </a:r>
          </a:p>
          <a:p>
            <a:pPr algn="ctr"/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Рассмотрено 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более 1260 организаций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6932" y="3302375"/>
            <a:ext cx="27884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Проведено 9 заседаний</a:t>
            </a:r>
          </a:p>
          <a:p>
            <a:pPr algn="ctr"/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Рассмотрено 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более 35 арендаторов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5208" y="3302374"/>
            <a:ext cx="278840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-2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Проведено 190 заседаний</a:t>
            </a:r>
          </a:p>
          <a:p>
            <a:pPr algn="ctr"/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Рассмотрено 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более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1270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327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80"/>
          <p:cNvSpPr txBox="1"/>
          <p:nvPr/>
        </p:nvSpPr>
        <p:spPr bwMode="auto">
          <a:xfrm>
            <a:off x="776003" y="2678114"/>
            <a:ext cx="1548105" cy="802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sz="1600" dirty="0">
                <a:solidFill>
                  <a:srgbClr val="9BBB5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marL="12638" algn="ctr">
              <a:spcBef>
                <a:spcPts val="459"/>
              </a:spcBef>
              <a:defRPr/>
            </a:pPr>
            <a:r>
              <a:rPr lang="ru-RU" sz="1600" b="1" dirty="0">
                <a:solidFill>
                  <a:srgbClr val="9BBB5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53 316,4            (51,2 %)</a:t>
            </a:r>
            <a:endParaRPr sz="1600" b="1" dirty="0">
              <a:solidFill>
                <a:srgbClr val="9BBB59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79" name="Группа 72"/>
          <p:cNvGrpSpPr>
            <a:grpSpLocks/>
          </p:cNvGrpSpPr>
          <p:nvPr/>
        </p:nvGrpSpPr>
        <p:grpSpPr bwMode="auto">
          <a:xfrm>
            <a:off x="91133" y="3909219"/>
            <a:ext cx="2174875" cy="1055688"/>
            <a:chOff x="4599097" y="3779697"/>
            <a:chExt cx="1818895" cy="1005840"/>
          </a:xfrm>
        </p:grpSpPr>
        <p:sp>
          <p:nvSpPr>
            <p:cNvPr id="24614" name="object 64"/>
            <p:cNvSpPr>
              <a:spLocks/>
            </p:cNvSpPr>
            <p:nvPr/>
          </p:nvSpPr>
          <p:spPr bwMode="auto">
            <a:xfrm>
              <a:off x="4599097" y="3779697"/>
              <a:ext cx="1145540" cy="1005840"/>
            </a:xfrm>
            <a:custGeom>
              <a:avLst/>
              <a:gdLst>
                <a:gd name="T0" fmla="*/ 0 w 1145539"/>
                <a:gd name="T1" fmla="*/ 0 h 1005839"/>
                <a:gd name="T2" fmla="*/ 1145235 w 1145539"/>
                <a:gd name="T3" fmla="*/ 0 h 1005839"/>
                <a:gd name="T4" fmla="*/ 1145235 w 1145539"/>
                <a:gd name="T5" fmla="*/ 1005954 h 1005839"/>
                <a:gd name="T6" fmla="*/ 0 w 1145539"/>
                <a:gd name="T7" fmla="*/ 1005954 h 1005839"/>
                <a:gd name="T8" fmla="*/ 0 w 1145539"/>
                <a:gd name="T9" fmla="*/ 0 h 1005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5539" h="1005839">
                  <a:moveTo>
                    <a:pt x="0" y="0"/>
                  </a:moveTo>
                  <a:lnTo>
                    <a:pt x="1145108" y="0"/>
                  </a:lnTo>
                  <a:lnTo>
                    <a:pt x="1145108" y="1005827"/>
                  </a:lnTo>
                  <a:lnTo>
                    <a:pt x="0" y="10058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4616" name="object 85"/>
            <p:cNvSpPr txBox="1">
              <a:spLocks noChangeArrowheads="1"/>
            </p:cNvSpPr>
            <p:nvPr/>
          </p:nvSpPr>
          <p:spPr bwMode="auto">
            <a:xfrm>
              <a:off x="5305412" y="3858348"/>
              <a:ext cx="1112580" cy="55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3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138"/>
                </a:lnSpc>
                <a:spcBef>
                  <a:spcPct val="0"/>
                </a:spcBef>
                <a:buNone/>
              </a:pPr>
              <a:r>
                <a:rPr lang="ru-RU" altLang="ru-RU" sz="1600" dirty="0">
                  <a:solidFill>
                    <a:srgbClr val="101408"/>
                  </a:solidFill>
                  <a:latin typeface="Times New Roman" pitchFamily="18" charset="0"/>
                  <a:cs typeface="Times New Roman" pitchFamily="18" charset="0"/>
                </a:rPr>
                <a:t>Социальная политика</a:t>
              </a:r>
            </a:p>
            <a:p>
              <a:pPr algn="ctr" eaLnBrk="1" hangingPunct="1">
                <a:spcBef>
                  <a:spcPts val="449"/>
                </a:spcBef>
                <a:buNone/>
              </a:pPr>
              <a:r>
                <a:rPr lang="ru-RU" altLang="ru-RU" sz="1600" b="1" dirty="0">
                  <a:solidFill>
                    <a:srgbClr val="101408"/>
                  </a:solidFill>
                  <a:latin typeface="Times New Roman" pitchFamily="18" charset="0"/>
                  <a:cs typeface="Times New Roman" pitchFamily="18" charset="0"/>
                </a:rPr>
                <a:t>7 470,9 (7,2 %)</a:t>
              </a:r>
            </a:p>
          </p:txBody>
        </p:sp>
      </p:grpSp>
      <p:sp>
        <p:nvSpPr>
          <p:cNvPr id="24613" name="object 81"/>
          <p:cNvSpPr txBox="1">
            <a:spLocks noChangeArrowheads="1"/>
          </p:cNvSpPr>
          <p:nvPr/>
        </p:nvSpPr>
        <p:spPr bwMode="auto">
          <a:xfrm>
            <a:off x="3202297" y="3922219"/>
            <a:ext cx="1549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2111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01408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01408"/>
                </a:solidFill>
                <a:latin typeface="Times New Roman" pitchFamily="18" charset="0"/>
                <a:cs typeface="Times New Roman" pitchFamily="18" charset="0"/>
              </a:rPr>
              <a:t>2 918,9 (2,8 %)</a:t>
            </a:r>
          </a:p>
        </p:txBody>
      </p:sp>
      <p:sp>
        <p:nvSpPr>
          <p:cNvPr id="24611" name="object 12"/>
          <p:cNvSpPr txBox="1">
            <a:spLocks noChangeArrowheads="1"/>
          </p:cNvSpPr>
          <p:nvPr/>
        </p:nvSpPr>
        <p:spPr bwMode="auto">
          <a:xfrm>
            <a:off x="3071417" y="2745817"/>
            <a:ext cx="1604964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01408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 eaLnBrk="1" hangingPunct="1">
              <a:spcBef>
                <a:spcPts val="413"/>
              </a:spcBef>
              <a:buNone/>
            </a:pPr>
            <a:r>
              <a:rPr lang="ru-RU" altLang="ru-RU" sz="1600" b="1" dirty="0">
                <a:solidFill>
                  <a:srgbClr val="101408"/>
                </a:solidFill>
                <a:latin typeface="Times New Roman" pitchFamily="18" charset="0"/>
                <a:cs typeface="Times New Roman" pitchFamily="18" charset="0"/>
              </a:rPr>
              <a:t>3 192,1 (3,1 %)</a:t>
            </a:r>
          </a:p>
        </p:txBody>
      </p:sp>
      <p:sp>
        <p:nvSpPr>
          <p:cNvPr id="83" name="Правая фигурная скобка 82"/>
          <p:cNvSpPr/>
          <p:nvPr/>
        </p:nvSpPr>
        <p:spPr>
          <a:xfrm rot="5400000">
            <a:off x="2075489" y="2976575"/>
            <a:ext cx="771525" cy="4629151"/>
          </a:xfrm>
          <a:prstGeom prst="rightBrace">
            <a:avLst>
              <a:gd name="adj1" fmla="val 29035"/>
              <a:gd name="adj2" fmla="val 50287"/>
            </a:avLst>
          </a:prstGeom>
          <a:ln w="41275">
            <a:solidFill>
              <a:srgbClr val="74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90984" tIns="45484" rIns="90984" bIns="45484" anchor="ctr"/>
          <a:lstStyle/>
          <a:p>
            <a:pPr algn="ctr">
              <a:defRPr/>
            </a:pPr>
            <a:endParaRPr lang="ru-RU">
              <a:solidFill>
                <a:srgbClr val="74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1132" y="1340769"/>
            <a:ext cx="4627865" cy="1015186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0984" tIns="45484" rIns="90984" bIns="45484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9BBB5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отраслей социальной                      сферы составили                                                            </a:t>
            </a:r>
            <a:r>
              <a:rPr lang="ru-RU" sz="2000" b="1" dirty="0">
                <a:solidFill>
                  <a:srgbClr val="9BBB5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млрд. 898,3 млн. рублей:</a:t>
            </a:r>
          </a:p>
        </p:txBody>
      </p:sp>
      <p:sp>
        <p:nvSpPr>
          <p:cNvPr id="24590" name="TextBox 34"/>
          <p:cNvSpPr txBox="1">
            <a:spLocks noChangeArrowheads="1"/>
          </p:cNvSpPr>
          <p:nvPr/>
        </p:nvSpPr>
        <p:spPr bwMode="auto">
          <a:xfrm>
            <a:off x="295280" y="5676914"/>
            <a:ext cx="4057650" cy="8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762" tIns="53355" rIns="106762" bIns="53355">
            <a:spAutoFit/>
          </a:bodyPr>
          <a:lstStyle/>
          <a:p>
            <a:pPr algn="ctr"/>
            <a:r>
              <a:rPr lang="ru-RU" altLang="ru-RU" sz="2300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Доля в общем объеме расходов составляет 64,3 %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3000" y="1340769"/>
            <a:ext cx="4836537" cy="1015186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0984" tIns="45484" rIns="90984" bIns="45484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9BBB5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отраслей городского хозяйства и прочие расходы составили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9BBB5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млрд. 184,3 млн. рублей:</a:t>
            </a:r>
            <a:r>
              <a:rPr lang="ru-RU" sz="2000" dirty="0">
                <a:solidFill>
                  <a:srgbClr val="9BBB5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94" name="object 80"/>
          <p:cNvSpPr txBox="1">
            <a:spLocks noChangeArrowheads="1"/>
          </p:cNvSpPr>
          <p:nvPr/>
        </p:nvSpPr>
        <p:spPr bwMode="auto">
          <a:xfrm>
            <a:off x="5577068" y="2745818"/>
            <a:ext cx="203914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(дорожное   хозяйство, транспорт и прочее) </a:t>
            </a:r>
          </a:p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22 472,2 (21,6 %</a:t>
            </a:r>
            <a:r>
              <a:rPr lang="ru-RU" altLang="ru-RU" sz="1600" b="1" dirty="0">
                <a:solidFill>
                  <a:srgbClr val="10140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595" name="object 80"/>
          <p:cNvSpPr txBox="1">
            <a:spLocks noChangeArrowheads="1"/>
          </p:cNvSpPr>
          <p:nvPr/>
        </p:nvSpPr>
        <p:spPr bwMode="auto">
          <a:xfrm>
            <a:off x="8059320" y="2648353"/>
            <a:ext cx="19542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коммунальное хозяйство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7 487,0 (7,2%)</a:t>
            </a:r>
          </a:p>
        </p:txBody>
      </p:sp>
      <p:sp>
        <p:nvSpPr>
          <p:cNvPr id="24596" name="object 80"/>
          <p:cNvSpPr txBox="1">
            <a:spLocks noChangeArrowheads="1"/>
          </p:cNvSpPr>
          <p:nvPr/>
        </p:nvSpPr>
        <p:spPr bwMode="auto">
          <a:xfrm>
            <a:off x="7858569" y="4167240"/>
            <a:ext cx="1952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1 406,0 (1,3%)</a:t>
            </a:r>
          </a:p>
        </p:txBody>
      </p:sp>
      <p:sp>
        <p:nvSpPr>
          <p:cNvPr id="24597" name="object 80"/>
          <p:cNvSpPr txBox="1">
            <a:spLocks noChangeArrowheads="1"/>
          </p:cNvSpPr>
          <p:nvPr/>
        </p:nvSpPr>
        <p:spPr bwMode="auto">
          <a:xfrm>
            <a:off x="5632190" y="4041578"/>
            <a:ext cx="2246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5 819,1  (5,6 %) </a:t>
            </a:r>
          </a:p>
        </p:txBody>
      </p:sp>
      <p:pic>
        <p:nvPicPr>
          <p:cNvPr id="24600" name="Picture 2" descr="C:\Users\sorokina_au\Desktop\Gerb_Novosibir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34" y="4080966"/>
            <a:ext cx="700088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авая фигурная скобка 42"/>
          <p:cNvSpPr/>
          <p:nvPr/>
        </p:nvSpPr>
        <p:spPr>
          <a:xfrm rot="5400000">
            <a:off x="6924677" y="2811475"/>
            <a:ext cx="771525" cy="4959351"/>
          </a:xfrm>
          <a:prstGeom prst="rightBrace">
            <a:avLst>
              <a:gd name="adj1" fmla="val 29035"/>
              <a:gd name="adj2" fmla="val 50287"/>
            </a:avLst>
          </a:prstGeom>
          <a:ln w="41275">
            <a:solidFill>
              <a:srgbClr val="004C2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90984" tIns="45484" rIns="90984" bIns="45484" anchor="ctr"/>
          <a:lstStyle/>
          <a:p>
            <a:pPr algn="ctr">
              <a:defRPr/>
            </a:pPr>
            <a:endParaRPr lang="ru-RU">
              <a:solidFill>
                <a:srgbClr val="740000"/>
              </a:solidFill>
            </a:endParaRPr>
          </a:p>
        </p:txBody>
      </p:sp>
      <p:sp>
        <p:nvSpPr>
          <p:cNvPr id="24602" name="TextBox 43"/>
          <p:cNvSpPr txBox="1">
            <a:spLocks noChangeArrowheads="1"/>
          </p:cNvSpPr>
          <p:nvPr/>
        </p:nvSpPr>
        <p:spPr bwMode="auto">
          <a:xfrm>
            <a:off x="5313368" y="5676914"/>
            <a:ext cx="4057650" cy="8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762" tIns="53355" rIns="106762" bIns="53355">
            <a:spAutoFit/>
          </a:bodyPr>
          <a:lstStyle/>
          <a:p>
            <a:pPr algn="ctr"/>
            <a:r>
              <a:rPr lang="ru-RU" altLang="ru-RU" sz="2300" b="1" dirty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Доля в общем объеме расходов составляет 35,7 %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57157" y="632989"/>
            <a:ext cx="5659057" cy="584299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0984" tIns="45484" rIns="90984" bIns="45484">
            <a:spAutoFit/>
          </a:bodyPr>
          <a:lstStyle/>
          <a:p>
            <a:pPr algn="ctr"/>
            <a:r>
              <a:rPr lang="ru-RU" altLang="ru-RU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104 082,6 млн. рублей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13935" y="15942"/>
            <a:ext cx="9784474" cy="452669"/>
          </a:xfrm>
          <a:prstGeom prst="rect">
            <a:avLst/>
          </a:prstGeom>
        </p:spPr>
        <p:txBody>
          <a:bodyPr vert="horz" lIns="0" tIns="5361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Расходы бюджета города Новосибирска за 202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год</a:t>
            </a: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" y="3855155"/>
            <a:ext cx="873590" cy="1050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34" y="2775930"/>
            <a:ext cx="596809" cy="7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8" descr="Picture background"/>
          <p:cNvSpPr>
            <a:spLocks noChangeAspect="1" noChangeArrowheads="1"/>
          </p:cNvSpPr>
          <p:nvPr/>
        </p:nvSpPr>
        <p:spPr bwMode="auto">
          <a:xfrm>
            <a:off x="168540" y="-192617"/>
            <a:ext cx="3302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0" descr="Picture background"/>
          <p:cNvSpPr>
            <a:spLocks noChangeAspect="1" noChangeArrowheads="1"/>
          </p:cNvSpPr>
          <p:nvPr/>
        </p:nvSpPr>
        <p:spPr bwMode="auto">
          <a:xfrm>
            <a:off x="68792" y="-182033"/>
            <a:ext cx="3302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04" y="2787527"/>
            <a:ext cx="624069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51" y="2886099"/>
            <a:ext cx="610787" cy="7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64" y="4041578"/>
            <a:ext cx="658803" cy="7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0" descr="Picture background"/>
          <p:cNvSpPr>
            <a:spLocks noChangeAspect="1" noChangeArrowheads="1"/>
          </p:cNvSpPr>
          <p:nvPr/>
        </p:nvSpPr>
        <p:spPr bwMode="auto">
          <a:xfrm>
            <a:off x="333640" y="10583"/>
            <a:ext cx="3302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2" descr="Picture background"/>
          <p:cNvSpPr>
            <a:spLocks noChangeAspect="1" noChangeArrowheads="1"/>
          </p:cNvSpPr>
          <p:nvPr/>
        </p:nvSpPr>
        <p:spPr bwMode="auto">
          <a:xfrm>
            <a:off x="498740" y="213783"/>
            <a:ext cx="3302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4" descr="Picture background"/>
          <p:cNvSpPr>
            <a:spLocks noChangeAspect="1" noChangeArrowheads="1"/>
          </p:cNvSpPr>
          <p:nvPr/>
        </p:nvSpPr>
        <p:spPr bwMode="auto">
          <a:xfrm>
            <a:off x="663840" y="416984"/>
            <a:ext cx="3302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6" descr="Picture background"/>
          <p:cNvSpPr>
            <a:spLocks noChangeAspect="1" noChangeArrowheads="1"/>
          </p:cNvSpPr>
          <p:nvPr/>
        </p:nvSpPr>
        <p:spPr bwMode="auto">
          <a:xfrm>
            <a:off x="828940" y="620184"/>
            <a:ext cx="3302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Picture background"/>
          <p:cNvSpPr>
            <a:spLocks noChangeAspect="1" noChangeArrowheads="1"/>
          </p:cNvSpPr>
          <p:nvPr/>
        </p:nvSpPr>
        <p:spPr bwMode="auto">
          <a:xfrm>
            <a:off x="994040" y="823384"/>
            <a:ext cx="3302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Picture background"/>
          <p:cNvSpPr>
            <a:spLocks noChangeAspect="1" noChangeArrowheads="1"/>
          </p:cNvSpPr>
          <p:nvPr/>
        </p:nvSpPr>
        <p:spPr bwMode="auto">
          <a:xfrm>
            <a:off x="1159140" y="1026583"/>
            <a:ext cx="3302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png.pngtree.com/png-vector/20250624/ourmid/pngtree-education-vector-logo-transparent-free-online-download-png-image_16586258.png"/>
          <p:cNvSpPr>
            <a:spLocks noChangeAspect="1" noChangeArrowheads="1"/>
          </p:cNvSpPr>
          <p:nvPr/>
        </p:nvSpPr>
        <p:spPr bwMode="auto">
          <a:xfrm>
            <a:off x="1324240" y="1229784"/>
            <a:ext cx="3302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0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7" y="2866137"/>
            <a:ext cx="690589" cy="7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2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76250" y="44450"/>
            <a:ext cx="8928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города в 2026 году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7150" y="692150"/>
            <a:ext cx="4787900" cy="92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«Национальная экономика»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22 472,2 млн. рублей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Доля в общих расходах бюджета - 21,6%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989513" y="692150"/>
            <a:ext cx="4787900" cy="908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«Жилищно-коммунальное хозяйство»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7 487,0 млн. рублей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Доля в общих расходах бюджета - 7,2%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628410"/>
              </p:ext>
            </p:extLst>
          </p:nvPr>
        </p:nvGraphicFramePr>
        <p:xfrm>
          <a:off x="200472" y="1844824"/>
          <a:ext cx="518388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282142"/>
              </p:ext>
            </p:extLst>
          </p:nvPr>
        </p:nvGraphicFramePr>
        <p:xfrm>
          <a:off x="5205413" y="1616075"/>
          <a:ext cx="4572000" cy="519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2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57150" y="620713"/>
            <a:ext cx="4787900" cy="923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53 316,4 млн. рублей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Доля в общих расходах бюджета - 51,2 %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5563" y="23813"/>
            <a:ext cx="9828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alt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города в 2026 </a:t>
            </a:r>
            <a:r>
              <a:rPr lang="ru-RU" alt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26635" name="TextBox 7"/>
          <p:cNvSpPr txBox="1">
            <a:spLocks noChangeArrowheads="1"/>
          </p:cNvSpPr>
          <p:nvPr/>
        </p:nvSpPr>
        <p:spPr bwMode="auto">
          <a:xfrm>
            <a:off x="4989513" y="620713"/>
            <a:ext cx="4787900" cy="923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7 470,9 млн. рублей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Доля в общих расходах бюджета - 7,2 %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852625"/>
              </p:ext>
            </p:extLst>
          </p:nvPr>
        </p:nvGraphicFramePr>
        <p:xfrm>
          <a:off x="165100" y="1544638"/>
          <a:ext cx="5075932" cy="531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947947"/>
              </p:ext>
            </p:extLst>
          </p:nvPr>
        </p:nvGraphicFramePr>
        <p:xfrm>
          <a:off x="4989513" y="1544638"/>
          <a:ext cx="4787900" cy="531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13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57150" y="620713"/>
            <a:ext cx="4787900" cy="923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«Культура, кинематография»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2 918,9 млн. рублей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Доля в общих расходах бюджета - 2,8 %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5563" y="23813"/>
            <a:ext cx="9828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alt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города в 2026 </a:t>
            </a:r>
            <a:r>
              <a:rPr lang="ru-RU" alt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26635" name="TextBox 7"/>
          <p:cNvSpPr txBox="1">
            <a:spLocks noChangeArrowheads="1"/>
          </p:cNvSpPr>
          <p:nvPr/>
        </p:nvSpPr>
        <p:spPr bwMode="auto">
          <a:xfrm>
            <a:off x="4989513" y="620713"/>
            <a:ext cx="4787900" cy="923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3 192,1 млн. рублей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Доля в общих расходах бюджета - 3,1 %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221348"/>
              </p:ext>
            </p:extLst>
          </p:nvPr>
        </p:nvGraphicFramePr>
        <p:xfrm>
          <a:off x="442043" y="1700808"/>
          <a:ext cx="4572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313342"/>
              </p:ext>
            </p:extLst>
          </p:nvPr>
        </p:nvGraphicFramePr>
        <p:xfrm>
          <a:off x="5097463" y="1628800"/>
          <a:ext cx="4572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48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405"/>
            <a:ext cx="9906000" cy="76941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выплаты гражданам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публичным нормативным обязательствам в </a:t>
            </a:r>
            <a: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025"/>
              </p:ext>
            </p:extLst>
          </p:nvPr>
        </p:nvGraphicFramePr>
        <p:xfrm>
          <a:off x="141287" y="789091"/>
          <a:ext cx="9623426" cy="5821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69"/>
                <a:gridCol w="1512168"/>
                <a:gridCol w="1440610"/>
                <a:gridCol w="1558079"/>
              </a:tblGrid>
              <a:tr h="699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получателей (человек)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(рублей)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 </a:t>
                      </a:r>
                      <a:endParaRPr lang="ru-RU" sz="15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</a:tr>
              <a:tr h="9910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денежного вознаграждения многодетным матерям города Новосибирска,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награжденным Дипломами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мэрии города Новосибирска многодетной матери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277" marB="71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</a:t>
                      </a: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85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единовременной материальной помощи при рождении детей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277" marB="71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</a:t>
                      </a: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8 040,0</a:t>
                      </a: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52480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ежеквартального пособия неполным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многодетным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семьям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277" marB="71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3 732,0</a:t>
                      </a: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85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ежеквартального пособия неполным семьям с детьми-инвалидами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277" marB="71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</a:t>
                      </a: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10 893,0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57085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ежеквартального пособия на ребенка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малоимущим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семьям с одним родителем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277" marB="71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85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 столетним юбилярам - жителям города Новосибирска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277" marB="71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484658">
                <a:tc>
                  <a:txBody>
                    <a:bodyPr/>
                    <a:lstStyle/>
                    <a:p>
                      <a:pPr marL="0" marR="0" lvl="0" indent="0" algn="ctr" defTabSz="9141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стипендий студентам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инвалидам</a:t>
                      </a:r>
                    </a:p>
                  </a:txBody>
                  <a:tcPr marL="108000" marR="72001" marT="277" marB="71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633,7</a:t>
                      </a:r>
                      <a:endParaRPr lang="ru-RU" sz="1800" b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2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отдельным категориям граждан,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проживающим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городе Новосибирске</a:t>
                      </a:r>
                    </a:p>
                    <a:p>
                      <a:pPr algn="ctr" rtl="0" fontAlgn="b"/>
                      <a:endParaRPr lang="ru-RU" sz="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277" marB="71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136 950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437 178,0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6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906000" cy="76941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выплаты гражданам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публичным нормативным обязательствам в </a:t>
            </a:r>
            <a: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году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42045"/>
              </p:ext>
            </p:extLst>
          </p:nvPr>
        </p:nvGraphicFramePr>
        <p:xfrm>
          <a:off x="141288" y="876300"/>
          <a:ext cx="9623425" cy="5717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7736"/>
                <a:gridCol w="1584176"/>
                <a:gridCol w="1453434"/>
                <a:gridCol w="1558079"/>
              </a:tblGrid>
              <a:tr h="943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получателей (человек)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(рублей)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 </a:t>
                      </a:r>
                      <a:endParaRPr lang="ru-RU" sz="15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</a:tr>
              <a:tr h="88947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 90-, 95-летним юбилярам-ветеранам Великой Отечественной Войны, жителям города Новосибирска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Премия мэрии города Новосибирска </a:t>
                      </a:r>
                    </a:p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 особые заслуги перед городом Новосибирском»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57 471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229,9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Премия мэрии города Новосибирска </a:t>
                      </a:r>
                    </a:p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 вклад в развитие города Новосибирска»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11 494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Премия мэрии города Новосибирска </a:t>
                      </a:r>
                    </a:p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 укрепление мира, дружбы и согласия»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11 494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Премии мэрии имени И. П. Севастьянова </a:t>
                      </a:r>
                      <a:endParaRPr lang="ru-RU" sz="160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архитектуры и градостроительства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172,4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8439">
                <a:tc>
                  <a:txBody>
                    <a:bodyPr/>
                    <a:lstStyle/>
                    <a:p>
                      <a:pPr marL="0" marR="0" lvl="0" indent="0" algn="ctr" defTabSz="9141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социальной поддержки малообеспеченным учащимся и студентам очной формы обучения учебных заведений города Новосибирска при оплате проезда в городском общественном пассажирском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транспорте </a:t>
                      </a:r>
                    </a:p>
                  </a:txBody>
                  <a:tcPr marL="108000" marR="72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910,5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" marR="300" marT="2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9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906000" cy="1015640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в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году для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сирот и детей, </a:t>
            </a: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оставшихся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попечения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родителей, находящихся под опекой </a:t>
            </a: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попечительством),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приемной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632875"/>
              </p:ext>
            </p:extLst>
          </p:nvPr>
        </p:nvGraphicFramePr>
        <p:xfrm>
          <a:off x="165099" y="1037367"/>
          <a:ext cx="9575801" cy="557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621"/>
                <a:gridCol w="3456384"/>
                <a:gridCol w="2304256"/>
                <a:gridCol w="1547540"/>
              </a:tblGrid>
              <a:tr h="548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получателей (человек)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          (тыс. рублей)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выплата денежных средств на содержание ребенка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13 919,36 рублей - на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 </a:t>
                      </a:r>
                      <a:endParaRPr lang="ru-RU" sz="1400" b="1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 от рождения до 6 лет; </a:t>
                      </a:r>
                      <a:b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16 544,15 рублей - на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 </a:t>
                      </a:r>
                      <a:endParaRPr lang="ru-RU" sz="1400" b="1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 от 6 до 18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лет;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рублей - на проезд ребенка 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 от 6 до 18 лет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одопечных -</a:t>
                      </a:r>
                      <a:r>
                        <a:rPr lang="ru-RU" sz="16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1854</a:t>
                      </a:r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Приемных </a:t>
                      </a:r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   </a:t>
                      </a:r>
                    </a:p>
                    <a:p>
                      <a:pPr algn="ctr" rtl="0" fontAlgn="ctr"/>
                      <a:endParaRPr lang="ru-RU" sz="800" b="1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-</a:t>
                      </a:r>
                      <a:r>
                        <a:rPr lang="ru-RU" sz="18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2654 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405 741,1</a:t>
                      </a:r>
                    </a:p>
                    <a:p>
                      <a:pPr algn="ctr" rtl="0" fontAlgn="ctr"/>
                      <a:endParaRPr lang="ru-RU" sz="1400" b="1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165 450,2</a:t>
                      </a:r>
                    </a:p>
                  </a:txBody>
                  <a:tcPr marL="477" marR="477" marT="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12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вознаграждение </a:t>
                      </a:r>
                      <a:endParaRPr lang="ru-RU" sz="150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приемным </a:t>
                      </a:r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 в размере </a:t>
                      </a:r>
                      <a:endParaRPr lang="ru-RU" sz="1400" b="1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27 259 рублей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одного ребенка, </a:t>
                      </a:r>
                      <a:endParaRPr lang="ru-RU" sz="1400" b="1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 последующего - 20% от базовой части, на каждого ребенка с ограниченными возможностями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r>
                        <a:rPr lang="ru-RU" sz="14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либо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хроническими заболеваниями - 20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базовой части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оличество </a:t>
                      </a: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приемных </a:t>
                      </a: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 – 515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267 057,7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59669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выпускникам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40 380,4 рублей единовременно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Подопечных – 192</a:t>
                      </a:r>
                    </a:p>
                    <a:p>
                      <a:pPr algn="ctr" rtl="0" fontAlgn="ctr"/>
                      <a:endParaRPr lang="ru-RU" sz="800" b="1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Приемных детей – 70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7 753,0</a:t>
                      </a:r>
                    </a:p>
                    <a:p>
                      <a:pPr algn="ctr" rtl="0" fontAlgn="ctr"/>
                      <a:endParaRPr lang="ru-RU" sz="800" b="1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2 826,6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602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круглогодичного отдыха детей, воспитывающихся в семьях опекунов и приемных родителей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 подопечных и 158 воспитанников учреждений получили путевки</a:t>
                      </a:r>
                    </a:p>
                    <a:p>
                      <a:pPr algn="ctr" rtl="0" fontAlgn="ctr"/>
                      <a:r>
                        <a:rPr lang="ru-RU" sz="14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лагеря и санатории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путевок, выделенных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Министерством  социального развития НСО 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" marR="477" marT="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114"/>
            <a:ext cx="9906000" cy="446254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</a:t>
            </a:r>
            <a: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образования в </a:t>
            </a:r>
            <a: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53429"/>
              </p:ext>
            </p:extLst>
          </p:nvPr>
        </p:nvGraphicFramePr>
        <p:xfrm>
          <a:off x="56455" y="511609"/>
          <a:ext cx="9728100" cy="6157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8824"/>
                <a:gridCol w="4076471"/>
                <a:gridCol w="1239521"/>
                <a:gridCol w="1253284"/>
              </a:tblGrid>
              <a:tr h="973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получателей (человек)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(тыс. 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</a:tr>
              <a:tr h="88412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летнего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отдыха,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оздоровления и занятости детей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92" marR="107992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путевок в загородные оздоровительные центры, профильные смены, оплата питания детей в лагерях дневного пребывания 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30 150</a:t>
                      </a:r>
                      <a:endParaRPr lang="ru-RU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164 084,7</a:t>
                      </a:r>
                      <a:endParaRPr lang="ru-RU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детей школьного возраста на муниципальном городском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пассажирском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транспорте в дни зимних каникул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92" marR="107992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на 1 поездку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71 913</a:t>
                      </a:r>
                      <a:endParaRPr lang="ru-RU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2 876,5</a:t>
                      </a:r>
                      <a:endParaRPr lang="ru-RU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03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пособия молодым специалистам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92" marR="107992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18 942 рубля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молодому специалисту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ru-RU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7 475,4</a:t>
                      </a:r>
                      <a:endParaRPr lang="ru-RU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11399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Льгота для родителей за присмотр и уход за детьми, осваивающими образовательные программы дошкольного образования в муниципальных образовательных учреждениях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92" marR="107992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r>
                        <a:rPr lang="ru-RU" sz="105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полного дня: </a:t>
                      </a:r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 рублей на одного ребенка </a:t>
                      </a:r>
                    </a:p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3-х лет и 97,5 рублей на одного ребенка старше 3-х лет </a:t>
                      </a:r>
                    </a:p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малоимущих и многодетных семей;</a:t>
                      </a:r>
                    </a:p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функционировании группы в режиме круглосуточного пребывания 92,5 рублей </a:t>
                      </a:r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одного ребенка до 3-х лет и </a:t>
                      </a:r>
                    </a:p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рублей на одного ребенка старше 3-х лет; </a:t>
                      </a:r>
                      <a:endParaRPr lang="ru-RU" sz="10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15 490</a:t>
                      </a:r>
                      <a:endParaRPr lang="ru-RU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305 008,1</a:t>
                      </a:r>
                      <a:endParaRPr lang="ru-RU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8372"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92" marR="107992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r>
                        <a:rPr lang="ru-RU" sz="105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полного дня: </a:t>
                      </a:r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рублей на одного ребенка </a:t>
                      </a:r>
                    </a:p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3-х лет и 195 рублей на одного ребенка старше 3-х лет (для</a:t>
                      </a:r>
                      <a:r>
                        <a:rPr lang="ru-RU" sz="105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</a:t>
                      </a:r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 работников муниципальных образовательных учреждений, реализующих образовательную программу дошкольного образования, детей - инвалидов, детей сирот и детей, оставшихся без попечения родителей, а также детей с туберкулезной интоксикацией); </a:t>
                      </a:r>
                    </a:p>
                    <a:p>
                      <a:pPr marL="0" marR="0" indent="0" algn="ctr" defTabSz="9141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функционировании группы в режиме круглосуточного пребывания: 185 рублей </a:t>
                      </a:r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одного ребенка до 3-х лет и </a:t>
                      </a:r>
                    </a:p>
                    <a:p>
                      <a:pPr marL="0" marR="0" indent="0" algn="ctr" defTabSz="9141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рублей на одного ребенка старше 3-х лет</a:t>
                      </a: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2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64" y="60017"/>
            <a:ext cx="9721080" cy="446254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 в сфере образования в </a:t>
            </a:r>
            <a: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45202"/>
              </p:ext>
            </p:extLst>
          </p:nvPr>
        </p:nvGraphicFramePr>
        <p:xfrm>
          <a:off x="196341" y="620688"/>
          <a:ext cx="9509187" cy="576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1439"/>
                <a:gridCol w="3545113"/>
                <a:gridCol w="1296144"/>
                <a:gridCol w="1266491"/>
              </a:tblGrid>
              <a:tr h="92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получателей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(человек)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</a:t>
                      </a:r>
                      <a:endParaRPr lang="ru-RU" sz="16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</a:tr>
              <a:tr h="132207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питание обучающихся с ограниченными возможностями здоровья, имеющих недостатки в физическом и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или) психологическом развитии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" marR="340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145 рублей на одного ребенка до 3-х лет и от 177 до 450 рублей на одного ребенка от 3-х лет  в образовательных учреждениях (детских садах, школах, школах-интернатах)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" marR="340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30 184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" marR="340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897 855,9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" marR="340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1084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82,26 рублей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 одного ребенка, в том числе: федеральный бюджет –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60,18 рублей,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областной бюджет –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17,97 рублей,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бюджет города –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4,11 рублей.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91 205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1 222 947,9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999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Льготное питание обучающихся из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многодетных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малообеспеченных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муниципальных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</a:t>
                      </a:r>
                      <a:r>
                        <a:rPr lang="ru-RU" sz="14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7 лет и старше – </a:t>
                      </a:r>
                    </a:p>
                    <a:p>
                      <a:pPr algn="ctr" rtl="0" fontAlgn="ctr"/>
                      <a:r>
                        <a:rPr lang="ru-RU" sz="14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день</a:t>
                      </a: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284 857,1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" marR="368" marT="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1260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Обеспечение льготным питанием детей участников специальной военной операции, детей военнослужащих, обучающихся по образовательным программам основного общего, среднего общего образования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fontAlgn="ctr" latinLnBrk="0" hangingPunct="1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 рублей </a:t>
                      </a:r>
                      <a:r>
                        <a:rPr lang="ru-RU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день на одного ребенка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1 948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30 330,7                         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57031"/>
              </p:ext>
            </p:extLst>
          </p:nvPr>
        </p:nvGraphicFramePr>
        <p:xfrm>
          <a:off x="200509" y="476675"/>
          <a:ext cx="9505055" cy="6156719"/>
        </p:xfrm>
        <a:graphic>
          <a:graphicData uri="http://schemas.openxmlformats.org/drawingml/2006/table">
            <a:tbl>
              <a:tblPr/>
              <a:tblGrid>
                <a:gridCol w="3596645"/>
                <a:gridCol w="939822"/>
                <a:gridCol w="1008112"/>
                <a:gridCol w="1152128"/>
                <a:gridCol w="936104"/>
                <a:gridCol w="968929"/>
                <a:gridCol w="903315"/>
              </a:tblGrid>
              <a:tr h="434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3867" marR="3867" marT="3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Ед. </a:t>
                      </a:r>
                      <a:endParaRPr lang="ru-RU" sz="1200" b="1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измерения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7" marR="3867" marT="3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67" marR="3867" marT="3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(по оперативным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статистическим данным)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7" marR="3867" marT="3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67" marR="3867" marT="3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67" marR="3867" marT="3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2027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67" marR="3867" marT="3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2028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67" marR="3867" marT="3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9744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5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Объем отгруженных товаров собственного производства, выполненных работ и услуг собственными силами по фактическим видам деятельности промышленного производства (без субъектов малого предпринимательства)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 </a:t>
                      </a:r>
                      <a:b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635 120,1</a:t>
                      </a:r>
                      <a:endParaRPr lang="ru-RU" sz="15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647 665,7</a:t>
                      </a:r>
                      <a:endParaRPr lang="ru-RU" sz="15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761 509,0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845 275,0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942 481,6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5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 роста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 % к предыдущему году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114,9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103,0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110,0</a:t>
                      </a:r>
                      <a:endParaRPr lang="ru-RU" sz="1500" b="0" i="1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111,0</a:t>
                      </a:r>
                      <a:endParaRPr lang="ru-RU" sz="1500" b="0" i="1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111,5</a:t>
                      </a:r>
                      <a:endParaRPr lang="ru-RU" sz="1500" b="0" i="1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5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Инвестиции в основной капитал за счет всех источников финансирования (без субъектов малого предпринимательства)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 </a:t>
                      </a: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263 011,7</a:t>
                      </a:r>
                      <a:endParaRPr lang="ru-RU" sz="15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240 148,0</a:t>
                      </a: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/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302 791,7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/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326 409,4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/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351 543,0 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5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 роста</a:t>
                      </a:r>
                      <a:endParaRPr lang="ru-RU" sz="145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162,8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1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92,2</a:t>
                      </a:r>
                      <a:endParaRPr lang="ru-RU" sz="1500" b="0" i="1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108,2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107,8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107,7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5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Оборот розничной торговли (без субъектов малого предпринимательства)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452 790,4</a:t>
                      </a:r>
                      <a:endParaRPr lang="ru-RU" sz="15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511 360,7</a:t>
                      </a:r>
                      <a:endParaRPr lang="ru-RU" sz="15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/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554 369,4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/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613 132,6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/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679 964,0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5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 роста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 % к предыдущему году 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122,9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113,0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110,5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110,6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110,9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5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Объем платных услуг, оказанных населению (без субъектов малого предпринимательства)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млн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121 872,9</a:t>
                      </a:r>
                      <a:endParaRPr lang="ru-RU" sz="15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0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138 431,5</a:t>
                      </a:r>
                      <a:endParaRPr lang="ru-RU" sz="1500" b="0" i="0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/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154 818,3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/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169 680,9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0252" rtl="0" eaLnBrk="1" fontAlgn="t" latinLnBrk="0" hangingPunct="1"/>
                      <a:r>
                        <a:rPr lang="ru-RU" sz="1500" b="0" i="0" u="none" strike="noStrike" kern="1200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185 630,9</a:t>
                      </a:r>
                      <a:endParaRPr lang="ru-RU" sz="1500" b="0" i="0" u="none" strike="noStrike" kern="1200" dirty="0">
                        <a:solidFill>
                          <a:srgbClr val="25406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5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 роста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110,6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113,5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109,7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109,6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0" i="1" u="none" strike="noStrike" dirty="0" smtClean="0">
                          <a:solidFill>
                            <a:srgbClr val="254061"/>
                          </a:solidFill>
                          <a:effectLst/>
                          <a:latin typeface="Times New Roman"/>
                        </a:rPr>
                        <a:t>109,4</a:t>
                      </a:r>
                      <a:endParaRPr lang="ru-RU" sz="1500" b="0" i="1" u="none" strike="noStrike" dirty="0">
                        <a:solidFill>
                          <a:srgbClr val="254061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71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50" name="Прямоугольник 3"/>
          <p:cNvSpPr>
            <a:spLocks noChangeArrowheads="1"/>
          </p:cNvSpPr>
          <p:nvPr/>
        </p:nvSpPr>
        <p:spPr bwMode="auto">
          <a:xfrm>
            <a:off x="0" y="2760"/>
            <a:ext cx="9906000" cy="3996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+mj-lt"/>
                <a:cs typeface="Times New Roman" pitchFamily="18" charset="0"/>
              </a:rPr>
              <a:t>Основные показатели социально-экономического развития города Новосибирска</a:t>
            </a:r>
          </a:p>
        </p:txBody>
      </p:sp>
    </p:spTree>
    <p:extLst>
      <p:ext uri="{BB962C8B-B14F-4D97-AF65-F5344CB8AC3E}">
        <p14:creationId xmlns:p14="http://schemas.microsoft.com/office/powerpoint/2010/main" val="30877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0" y="28624"/>
            <a:ext cx="9849544" cy="73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в сфере культуры, молодежной политики, физической культуры  и спорта в </a:t>
            </a:r>
            <a:r>
              <a:rPr lang="ru-RU" altLang="ru-RU" sz="2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99997"/>
              </p:ext>
            </p:extLst>
          </p:nvPr>
        </p:nvGraphicFramePr>
        <p:xfrm>
          <a:off x="92422" y="838881"/>
          <a:ext cx="9664700" cy="5772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8570"/>
                <a:gridCol w="2520280"/>
                <a:gridCol w="1152128"/>
                <a:gridCol w="1203722"/>
              </a:tblGrid>
              <a:tr h="995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82" marR="71988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(рублей)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получателей (человек)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5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</a:gradFill>
                  </a:tcPr>
                </a:tc>
              </a:tr>
              <a:tr h="1870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Стипендии мэрии аспирантам, обучающимся в образовательных организациях высшего образования города Новосибирска, студентам (курсантам) очной формы обучения образовательных организаций высшего образования города Новосибирска, профессиональных образовательных организаций города Новосибирска, студенческим семьям за научную, творческую и инновационную деятельность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82" marR="71988" marT="108008" marB="108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устанавливается постановлением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мэрии города</a:t>
                      </a:r>
                      <a:endParaRPr lang="ru-RU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814,9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71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Стипендии мэрии для одаренных детей в области физической культуры и спорта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82" marR="71988" marT="108008" marB="108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 рублей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месяц</a:t>
                      </a:r>
                      <a:endParaRPr lang="ru-RU" sz="18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1 080,0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725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Стипендии мэрии для одаренных детей в области культуры и искусства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82" marR="71988" marT="108008" marB="108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1 200 рублей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месяц</a:t>
                      </a:r>
                      <a:endParaRPr lang="ru-RU" sz="18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06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Единовременные денежные вознаграждения спортсменам и тренерам города Новосибирска, добившимся высоких спортивных результатов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982" marR="71988" marT="108008" marB="108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соответствии с постановлением мэрии города Новосибирска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05.04.2006 № 373</a:t>
                      </a:r>
                      <a:endParaRPr lang="ru-RU" sz="16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677,5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" marR="390" marT="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3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0" y="116632"/>
            <a:ext cx="9906000" cy="73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в сфере культуры, молодежной политики, физической культуры  и спорта в </a:t>
            </a:r>
            <a:r>
              <a:rPr lang="ru-RU" altLang="ru-RU" sz="2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0713"/>
              </p:ext>
            </p:extLst>
          </p:nvPr>
        </p:nvGraphicFramePr>
        <p:xfrm>
          <a:off x="119857" y="852882"/>
          <a:ext cx="9666286" cy="4232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2422"/>
                <a:gridCol w="3168352"/>
                <a:gridCol w="1368152"/>
                <a:gridCol w="1327360"/>
              </a:tblGrid>
              <a:tr h="1111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29" marB="1080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(рубли)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29" marB="1080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получателей (человек)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29" marB="1080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29" marB="1080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100000">
                          <a:srgbClr val="D49E6C"/>
                        </a:gs>
                        <a:gs pos="10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11861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Гранты в форме субсидий в сфере молодежных общественных инициатив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соответствии с постановлением мэрии города Новосибирска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3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15.10.2019 № 3794 (максимальный размер субсидии на один проект не может превышать 250,0</a:t>
                      </a:r>
                      <a:r>
                        <a:rPr lang="ru-RU" sz="1300" b="1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рублей)</a:t>
                      </a:r>
                      <a:endParaRPr lang="ru-RU" sz="1300" b="1" u="none" strike="noStrike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  <a:tr h="93146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Премии мэрии города Новосибирска в области культуры и искусства </a:t>
                      </a:r>
                      <a:endParaRPr lang="ru-RU" sz="160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Человек года"</a:t>
                      </a: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 рублей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единовременно</a:t>
                      </a: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18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146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Премии мэрии города Новосибирска в области культуры и искусства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"Проект года"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100 000 рублей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единовременно</a:t>
                      </a: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18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000" marR="108000" marT="108034" marB="108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9DF"/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5190255"/>
            <a:ext cx="1584176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88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Прямоугольник 4"/>
          <p:cNvSpPr>
            <a:spLocks noChangeArrowheads="1"/>
          </p:cNvSpPr>
          <p:nvPr/>
        </p:nvSpPr>
        <p:spPr bwMode="auto">
          <a:xfrm>
            <a:off x="0" y="-3062"/>
            <a:ext cx="9906000" cy="4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Расходы бюджета на муниципальные программы в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2025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году, млн.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128643"/>
              </p:ext>
            </p:extLst>
          </p:nvPr>
        </p:nvGraphicFramePr>
        <p:xfrm>
          <a:off x="85031" y="459591"/>
          <a:ext cx="9649071" cy="6118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105"/>
                <a:gridCol w="1296144"/>
                <a:gridCol w="1008112"/>
                <a:gridCol w="1252710"/>
              </a:tblGrid>
              <a:tr h="5498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Наименование муниципальной программы 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10" marR="6510" marT="6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Уточненный план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10" marR="6510" marT="6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Факт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10" marR="6510" marT="6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10" marR="6510" marT="6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33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 рамках муниципальных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программ, всего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effectLst/>
                          <a:latin typeface="Times New Roman"/>
                        </a:rPr>
                        <a:t>98 605,2</a:t>
                      </a:r>
                      <a:endParaRPr lang="ru-RU" sz="1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effectLst/>
                          <a:latin typeface="Times New Roman"/>
                        </a:rPr>
                        <a:t>95 103,4</a:t>
                      </a:r>
                      <a:endParaRPr lang="ru-RU" sz="1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5" marR="6145" marT="61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92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"Муниципальная поддержка общественных инициатив в городе Новосибирске"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"Формирование современной городской среды"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92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"Цифровая трансформация муниципального управления города Новосибирска"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34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транспорта и дорожно-</a:t>
                      </a:r>
                      <a:r>
                        <a:rPr lang="ru-RU" sz="14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благоустроительного</a:t>
                      </a:r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комплекса на территории города Новосибирска"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968,0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36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терроризма, минимизация и (или) ликвидация последствий его проявлений на территории города Новосибирска"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79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условий для организации и осуществления мероприятий по гражданской обороне и защите населения и территории города Новосибирска от чрезвычайных ситуаций природного и техногенного характера"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351,1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341,4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92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и туризма в городе Новосибирске"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669,5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92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сферы потребительского рынка города Новосибирска"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92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"Социальная поддержка населения и укрепление общественного здоровья в городе Новосибирске"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615,6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1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30890"/>
              </p:ext>
            </p:extLst>
          </p:nvPr>
        </p:nvGraphicFramePr>
        <p:xfrm>
          <a:off x="121697" y="683212"/>
          <a:ext cx="9727847" cy="5816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2073"/>
                <a:gridCol w="1303526"/>
                <a:gridCol w="1001235"/>
                <a:gridCol w="1231013"/>
              </a:tblGrid>
              <a:tr h="4889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Наименование муниципальной программы 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10" marR="6510" marT="6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Уточненный план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10" marR="6510" marT="6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Факт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10" marR="6510" marT="6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% исполнения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10" marR="6510" marT="6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34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экстремизма, минимизация и (или) ликвидация последствий его проявлений на территории города Новосибирска"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4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"Праздничное и рекламное оформление города Новосибирска"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5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городе Новосибирске"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5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"Зеленый Новосибирск"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1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городе Новосибирске"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2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сферы молодежной политики в городе Новосибирске"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51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 на территории города Новосибирска"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2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сферы образования города Новосибирска"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968,7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2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малого и среднего предпринимательства и поддержка инновационной деятельности в городе Новосибирске"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64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"Жилищно-коммунальное хозяйство города Новосибирска"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838,6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791,6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2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условий для осуществления гражданами права на жилище на территории города Новосибирска"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3327" name="Прямоугольник 5"/>
          <p:cNvSpPr>
            <a:spLocks noChangeArrowheads="1"/>
          </p:cNvSpPr>
          <p:nvPr/>
        </p:nvSpPr>
        <p:spPr bwMode="auto">
          <a:xfrm>
            <a:off x="-6829" y="20"/>
            <a:ext cx="9906000" cy="7074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Расходы бюджета на муниципальные программы в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2025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году, млн. рублей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5900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Прямая соединительная линия 30721"/>
          <p:cNvCxnSpPr/>
          <p:nvPr/>
        </p:nvCxnSpPr>
        <p:spPr>
          <a:xfrm>
            <a:off x="2576736" y="4446062"/>
            <a:ext cx="0" cy="46887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27702" y="2969560"/>
            <a:ext cx="0" cy="64807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472391" y="1737785"/>
            <a:ext cx="0" cy="62084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29488" y="2996953"/>
            <a:ext cx="0" cy="66147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116632"/>
            <a:ext cx="9906000" cy="491986"/>
          </a:xfrm>
          <a:prstGeom prst="rect">
            <a:avLst/>
          </a:prstGeom>
          <a:noFill/>
          <a:ln>
            <a:noFill/>
          </a:ln>
          <a:extLst/>
        </p:spPr>
        <p:txBody>
          <a:bodyPr lIns="91005" tIns="45494" rIns="91005" bIns="4549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Структура расходов бюджета города в </a:t>
            </a:r>
            <a:r>
              <a:rPr lang="ru-RU" altLang="ru-RU" sz="2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2025 </a:t>
            </a:r>
            <a:r>
              <a:rPr lang="ru-RU" altLang="ru-RU" sz="2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году, млн. рублей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72077" y="5089525"/>
            <a:ext cx="2735263" cy="0"/>
          </a:xfrm>
          <a:prstGeom prst="line">
            <a:avLst/>
          </a:prstGeom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935038" y="4914939"/>
            <a:ext cx="7258322" cy="473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5038" y="4914939"/>
            <a:ext cx="0" cy="34917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38413" y="4914939"/>
            <a:ext cx="0" cy="34917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193360" y="4914939"/>
            <a:ext cx="0" cy="34917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09184" y="4919677"/>
            <a:ext cx="0" cy="34443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816487"/>
            <a:ext cx="1847582" cy="1231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779252" y="816487"/>
            <a:ext cx="3291961" cy="833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113029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3725975" y="904265"/>
            <a:ext cx="3291961" cy="833520"/>
            <a:chOff x="3460540" y="98798"/>
            <a:chExt cx="3291961" cy="83352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460540" y="98798"/>
              <a:ext cx="3291961" cy="833520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0">
                  <a:srgbClr val="21D6E0"/>
                </a:gs>
                <a:gs pos="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Прямоугольник 53"/>
            <p:cNvSpPr/>
            <p:nvPr/>
          </p:nvSpPr>
          <p:spPr>
            <a:xfrm>
              <a:off x="3460540" y="98798"/>
              <a:ext cx="3291961" cy="833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11302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001973" y="981758"/>
            <a:ext cx="3123566" cy="730264"/>
            <a:chOff x="3736538" y="176291"/>
            <a:chExt cx="3123566" cy="73026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Прямоугольник 50"/>
            <p:cNvSpPr/>
            <p:nvPr/>
          </p:nvSpPr>
          <p:spPr>
            <a:xfrm>
              <a:off x="3736538" y="176291"/>
              <a:ext cx="3123566" cy="73026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3736538" y="176291"/>
              <a:ext cx="3123566" cy="7302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26670" rIns="10668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Расходы</a:t>
              </a:r>
              <a:endParaRPr lang="ru-RU" sz="4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155557" y="2204844"/>
            <a:ext cx="6620399" cy="792109"/>
            <a:chOff x="2510108" y="1502502"/>
            <a:chExt cx="5328168" cy="911865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2510108" y="1502502"/>
              <a:ext cx="5328168" cy="911865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0">
                  <a:srgbClr val="21D6E0"/>
                </a:gs>
                <a:gs pos="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0" name="Прямоугольник 59"/>
            <p:cNvSpPr/>
            <p:nvPr/>
          </p:nvSpPr>
          <p:spPr>
            <a:xfrm>
              <a:off x="2510108" y="1502502"/>
              <a:ext cx="5328168" cy="911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1302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Программные и непрограммные расходы</a:t>
              </a:r>
              <a:endParaRPr lang="ru-RU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551326" y="2849358"/>
            <a:ext cx="1976279" cy="454502"/>
            <a:chOff x="4370299" y="2260181"/>
            <a:chExt cx="1727339" cy="335143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370299" y="2260181"/>
              <a:ext cx="1727339" cy="335143"/>
            </a:xfrm>
            <a:prstGeom prst="rect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4370299" y="2260181"/>
              <a:ext cx="1727339" cy="335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40" tIns="16510" rIns="6604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104 082,6</a:t>
              </a:r>
              <a:endParaRPr lang="ru-RU" sz="26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1584449" y="3454782"/>
            <a:ext cx="2654001" cy="993567"/>
            <a:chOff x="1635401" y="3010311"/>
            <a:chExt cx="2365357" cy="80099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635401" y="3010311"/>
              <a:ext cx="2365357" cy="800992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0">
                  <a:srgbClr val="21D6E0"/>
                </a:gs>
                <a:gs pos="0">
                  <a:srgbClr val="0087E6"/>
                </a:gs>
                <a:gs pos="100000">
                  <a:srgbClr val="005CBF"/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Прямоугольник 71"/>
            <p:cNvSpPr/>
            <p:nvPr/>
          </p:nvSpPr>
          <p:spPr>
            <a:xfrm>
              <a:off x="1635401" y="3010311"/>
              <a:ext cx="2365357" cy="80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302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Муниципальные программы:</a:t>
              </a:r>
              <a:endParaRPr lang="ru-RU" sz="2400" b="1" kern="12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913832" y="4291776"/>
            <a:ext cx="1392342" cy="335132"/>
            <a:chOff x="2739672" y="3631466"/>
            <a:chExt cx="1392342" cy="335132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2739672" y="3631466"/>
              <a:ext cx="1392342" cy="335132"/>
            </a:xfrm>
            <a:prstGeom prst="rect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Прямоугольник 69"/>
            <p:cNvSpPr/>
            <p:nvPr/>
          </p:nvSpPr>
          <p:spPr>
            <a:xfrm>
              <a:off x="2739672" y="3631466"/>
              <a:ext cx="1392342" cy="335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15240" rIns="6096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95 103,4</a:t>
              </a:r>
              <a:endParaRPr lang="ru-RU" sz="24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218600" y="3454782"/>
            <a:ext cx="2736303" cy="1040591"/>
            <a:chOff x="6228180" y="2899806"/>
            <a:chExt cx="2231522" cy="80099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6228180" y="2899806"/>
              <a:ext cx="2231522" cy="800992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0">
                  <a:srgbClr val="21D6E0"/>
                </a:gs>
                <a:gs pos="0">
                  <a:srgbClr val="0087E6"/>
                </a:gs>
                <a:gs pos="100000">
                  <a:srgbClr val="005CBF"/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Прямоугольник 67"/>
            <p:cNvSpPr/>
            <p:nvPr/>
          </p:nvSpPr>
          <p:spPr>
            <a:xfrm>
              <a:off x="6228180" y="2899806"/>
              <a:ext cx="2231522" cy="80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302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Непрограммные        расходы</a:t>
              </a:r>
              <a:endParaRPr lang="ru-RU" sz="2400" b="1" kern="1200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7479031" y="4275446"/>
            <a:ext cx="1392342" cy="341233"/>
            <a:chOff x="7161748" y="3567428"/>
            <a:chExt cx="1392342" cy="341233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161748" y="3567428"/>
              <a:ext cx="1392342" cy="341233"/>
            </a:xfrm>
            <a:prstGeom prst="rect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Прямоугольник 65"/>
            <p:cNvSpPr/>
            <p:nvPr/>
          </p:nvSpPr>
          <p:spPr>
            <a:xfrm>
              <a:off x="7161748" y="3567428"/>
              <a:ext cx="1392342" cy="341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15240" rIns="6096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8 979,2</a:t>
              </a:r>
              <a:endParaRPr lang="ru-RU" sz="24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42012" y="5268860"/>
            <a:ext cx="1838906" cy="982105"/>
            <a:chOff x="464999" y="4438094"/>
            <a:chExt cx="1690581" cy="800992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464999" y="4438094"/>
              <a:ext cx="1690581" cy="800992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0">
                  <a:srgbClr val="21D6E0"/>
                </a:gs>
                <a:gs pos="0">
                  <a:srgbClr val="0087E6"/>
                </a:gs>
                <a:gs pos="100000">
                  <a:srgbClr val="005CBF"/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Прямоугольник 95"/>
            <p:cNvSpPr/>
            <p:nvPr/>
          </p:nvSpPr>
          <p:spPr>
            <a:xfrm>
              <a:off x="464999" y="4438094"/>
              <a:ext cx="1690581" cy="80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1130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в социальной       сфере</a:t>
              </a:r>
              <a:endParaRPr lang="ru-RU" b="1" kern="1200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50716" y="6037736"/>
            <a:ext cx="1392342" cy="440780"/>
            <a:chOff x="369193" y="5141910"/>
            <a:chExt cx="1392342" cy="274933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69193" y="5141910"/>
              <a:ext cx="1392342" cy="266997"/>
            </a:xfrm>
            <a:prstGeom prst="rect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Прямоугольник 93"/>
            <p:cNvSpPr/>
            <p:nvPr/>
          </p:nvSpPr>
          <p:spPr>
            <a:xfrm>
              <a:off x="369193" y="5149846"/>
              <a:ext cx="1392342" cy="266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4318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63 113,0</a:t>
              </a:r>
              <a:endParaRPr lang="ru-RU" sz="24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432719" y="5268861"/>
            <a:ext cx="2380420" cy="995626"/>
            <a:chOff x="2265202" y="4442843"/>
            <a:chExt cx="1725718" cy="800992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2265203" y="4442843"/>
              <a:ext cx="1662616" cy="800992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0">
                  <a:srgbClr val="21D6E0"/>
                </a:gs>
                <a:gs pos="0">
                  <a:srgbClr val="0087E6"/>
                </a:gs>
                <a:gs pos="100000">
                  <a:srgbClr val="005CBF"/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Прямоугольник 91"/>
            <p:cNvSpPr/>
            <p:nvPr/>
          </p:nvSpPr>
          <p:spPr>
            <a:xfrm>
              <a:off x="2265202" y="4442843"/>
              <a:ext cx="1725718" cy="80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1130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в сфере поддержки отраслей экономики</a:t>
              </a:r>
              <a:endParaRPr lang="ru-RU" b="1" kern="1200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911450" y="6067282"/>
            <a:ext cx="1392342" cy="411234"/>
            <a:chOff x="2337214" y="5132619"/>
            <a:chExt cx="1392342" cy="266997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337214" y="5132619"/>
              <a:ext cx="1392342" cy="266997"/>
            </a:xfrm>
            <a:prstGeom prst="rect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Прямоугольник 89"/>
            <p:cNvSpPr/>
            <p:nvPr/>
          </p:nvSpPr>
          <p:spPr>
            <a:xfrm>
              <a:off x="2337214" y="5132619"/>
              <a:ext cx="1392342" cy="266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4318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31 000,8</a:t>
              </a:r>
              <a:endParaRPr lang="ru-RU" sz="24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985117" y="5269207"/>
            <a:ext cx="2398498" cy="1040114"/>
            <a:chOff x="3921378" y="4442058"/>
            <a:chExt cx="1547046" cy="800993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3921378" y="4442058"/>
              <a:ext cx="1547046" cy="800992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0">
                  <a:srgbClr val="21D6E0"/>
                </a:gs>
                <a:gs pos="0">
                  <a:srgbClr val="0087E6"/>
                </a:gs>
                <a:gs pos="100000">
                  <a:srgbClr val="005CBF"/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Прямоугольник 87"/>
            <p:cNvSpPr/>
            <p:nvPr/>
          </p:nvSpPr>
          <p:spPr>
            <a:xfrm>
              <a:off x="3921378" y="4442059"/>
              <a:ext cx="1547046" cy="80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1130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в сфере обеспечения безопасности условий жизнедеятельности</a:t>
              </a:r>
              <a:endParaRPr lang="ru-RU" b="1" kern="1200" dirty="0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488195" y="6186849"/>
            <a:ext cx="1392342" cy="363622"/>
            <a:chOff x="3987457" y="5149846"/>
            <a:chExt cx="1392342" cy="266997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3987457" y="5149846"/>
              <a:ext cx="1392342" cy="266997"/>
            </a:xfrm>
            <a:prstGeom prst="rect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Прямоугольник 85"/>
            <p:cNvSpPr/>
            <p:nvPr/>
          </p:nvSpPr>
          <p:spPr>
            <a:xfrm>
              <a:off x="3987457" y="5149846"/>
              <a:ext cx="1392342" cy="266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4318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613,4</a:t>
              </a:r>
              <a:endParaRPr lang="ru-RU" sz="24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565808" y="5264110"/>
            <a:ext cx="1635664" cy="1045211"/>
            <a:chOff x="5577568" y="4438094"/>
            <a:chExt cx="1547046" cy="800992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5577568" y="4438094"/>
              <a:ext cx="1547046" cy="800992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0">
                  <a:srgbClr val="21D6E0"/>
                </a:gs>
                <a:gs pos="0">
                  <a:srgbClr val="0087E6"/>
                </a:gs>
                <a:gs pos="100000">
                  <a:srgbClr val="005CBF"/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Прямоугольник 83"/>
            <p:cNvSpPr/>
            <p:nvPr/>
          </p:nvSpPr>
          <p:spPr>
            <a:xfrm>
              <a:off x="5577568" y="4438094"/>
              <a:ext cx="1547046" cy="80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1130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другие    программы</a:t>
              </a:r>
              <a:endParaRPr lang="ru-RU" b="1" kern="1200" dirty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709040" y="6117207"/>
            <a:ext cx="1392342" cy="361309"/>
            <a:chOff x="5643882" y="5149846"/>
            <a:chExt cx="1392342" cy="266997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5643882" y="5149846"/>
              <a:ext cx="1392342" cy="266997"/>
            </a:xfrm>
            <a:prstGeom prst="rect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Прямоугольник 81"/>
            <p:cNvSpPr/>
            <p:nvPr/>
          </p:nvSpPr>
          <p:spPr>
            <a:xfrm>
              <a:off x="5643882" y="5149846"/>
              <a:ext cx="1392342" cy="266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10795" rIns="4318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376,2</a:t>
              </a:r>
              <a:endParaRPr lang="ru-RU" sz="24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3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омб 11"/>
          <p:cNvSpPr/>
          <p:nvPr/>
        </p:nvSpPr>
        <p:spPr>
          <a:xfrm>
            <a:off x="2561609" y="990749"/>
            <a:ext cx="4684440" cy="4684440"/>
          </a:xfrm>
          <a:prstGeom prst="diamond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84173449"/>
              </p:ext>
            </p:extLst>
          </p:nvPr>
        </p:nvGraphicFramePr>
        <p:xfrm>
          <a:off x="128464" y="904818"/>
          <a:ext cx="9649072" cy="476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424608" y="5805488"/>
            <a:ext cx="7344816" cy="86387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025" tIns="45505" rIns="91025" bIns="45505" anchor="ctr"/>
          <a:lstStyle/>
          <a:p>
            <a:pPr algn="ctr">
              <a:defRPr/>
            </a:pPr>
            <a:r>
              <a:rPr lang="ru-RU" altLang="ru-RU" sz="2300" dirty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Доля расходов </a:t>
            </a:r>
            <a:r>
              <a:rPr lang="ru-RU" altLang="ru-RU" sz="2300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5</a:t>
            </a:r>
            <a:r>
              <a:rPr lang="ru-RU" altLang="ru-RU" sz="2300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2300" dirty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наиболее </a:t>
            </a:r>
            <a:r>
              <a:rPr lang="ru-RU" altLang="ru-RU" sz="2300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крупных </a:t>
            </a:r>
            <a:r>
              <a:rPr lang="ru-RU" altLang="ru-RU" sz="2300" b="1" dirty="0" smtClean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муниципальных программ </a:t>
            </a:r>
            <a:r>
              <a:rPr lang="ru-RU" altLang="ru-RU" sz="2300" dirty="0">
                <a:solidFill>
                  <a:prstClr val="black"/>
                </a:solidFill>
                <a:latin typeface="Cambria" pitchFamily="18" charset="0"/>
                <a:cs typeface="Arial" charset="0"/>
              </a:rPr>
              <a:t>составляет </a:t>
            </a:r>
            <a:r>
              <a:rPr lang="ru-RU" altLang="ru-RU" sz="2800" b="1" dirty="0">
                <a:solidFill>
                  <a:srgbClr val="953735"/>
                </a:solidFill>
                <a:latin typeface="Cambria" pitchFamily="18" charset="0"/>
                <a:cs typeface="Arial" charset="0"/>
              </a:rPr>
              <a:t>89,5 %</a:t>
            </a:r>
            <a:endParaRPr lang="ru-RU" altLang="ru-RU" sz="2300" b="1" dirty="0">
              <a:solidFill>
                <a:srgbClr val="953735"/>
              </a:solidFill>
              <a:latin typeface="Cambria" pitchFamily="18" charset="0"/>
              <a:cs typeface="Arial" charset="0"/>
            </a:endParaRPr>
          </a:p>
        </p:txBody>
      </p:sp>
      <p:grpSp>
        <p:nvGrpSpPr>
          <p:cNvPr id="32773" name="Группа 8"/>
          <p:cNvGrpSpPr>
            <a:grpSpLocks/>
          </p:cNvGrpSpPr>
          <p:nvPr/>
        </p:nvGrpSpPr>
        <p:grpSpPr bwMode="auto">
          <a:xfrm>
            <a:off x="3516495" y="2276871"/>
            <a:ext cx="2735262" cy="2303463"/>
            <a:chOff x="4008758" y="1242800"/>
            <a:chExt cx="1559546" cy="1559546"/>
          </a:xfrm>
        </p:grpSpPr>
        <p:sp>
          <p:nvSpPr>
            <p:cNvPr id="10" name="Овал 9"/>
            <p:cNvSpPr/>
            <p:nvPr/>
          </p:nvSpPr>
          <p:spPr>
            <a:xfrm>
              <a:off x="4008758" y="1242800"/>
              <a:ext cx="1559546" cy="155954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4236852" y="1470659"/>
              <a:ext cx="1103358" cy="1103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49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на реализацию 20 муниципальных 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 </a:t>
              </a: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</a:p>
            <a:p>
              <a:pPr algn="ctr" defTabSz="8849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95 103,4 млн. рублей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23"/>
            <a:ext cx="9906000" cy="86134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Расходы бюджета города на реализацию </a:t>
            </a:r>
            <a:r>
              <a:rPr lang="ru-RU" altLang="ru-RU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муниципальных программ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в 2025 </a:t>
            </a:r>
            <a:r>
              <a:rPr lang="ru-RU" altLang="ru-RU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году,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85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TextBox 5"/>
          <p:cNvSpPr txBox="1">
            <a:spLocks noChangeArrowheads="1"/>
          </p:cNvSpPr>
          <p:nvPr/>
        </p:nvSpPr>
        <p:spPr bwMode="auto">
          <a:xfrm>
            <a:off x="56462" y="2010953"/>
            <a:ext cx="9793089" cy="48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 ходе реализации муниципальной программы в </a:t>
            </a:r>
            <a:r>
              <a:rPr lang="ru-RU" altLang="ru-RU" sz="15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2025 </a:t>
            </a:r>
            <a:r>
              <a:rPr lang="ru-RU" altLang="ru-RU" sz="15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году: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осуществлено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образовательных учреждений, реализующих основные образовательные программы и программы дополнительного образования детей;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осуществлено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содействие обучающимся образовательных организаций, проявившим выдающиеся способности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 отдых, оздоровление и занятость детей и подростков, проживающих и обучающихся в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городе,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каникулярное время –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24,0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 проезд детей школьного возраста в дни зимних каникул;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организовано питание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203 тыс. детей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обучающихся в муниципальных общеобразовательных организациях города;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730 работников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образовательных организаций города организовано и проведено: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образование, городские праздники и профессиональные встречи работников, поддержка молодых специалистов;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произведены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возмещение затрат по найму жилья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учреждений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проводился капитальный ремонт 21 здания образовательных организаций в рамках модернизации школьных систем образования;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подготовлена проектно-сметная документация и проведен ремонт в 472 муниципальных образовательных организациях;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оборудованы 29 помещений строящихся, реконструируемых и ремонтируемых организаций в сфере образования;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завершена реконструкция здания (школа, пристройка мастерских и бассейна) по ул. Крылова, 44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Центральном (</a:t>
            </a:r>
            <a:r>
              <a:rPr lang="en-US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строительства) на 250 мест;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ts val="0"/>
              </a:spcBef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подготовлена проектно-сметная документация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здания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 школы для МБОУ "Лицей № 113" по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ул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Бориса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Богаткова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241/1 в Дзержинском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на 650 мест;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 строительство здания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по ул. Кубовой, 100 в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Заельцовском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на 825 мест;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укреплена материально-техническая база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организаций города в сфере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муниципальных образовательных организаций, осуществляющих мероприятия по обеспечению организации отдыха детей.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62" y="-9873"/>
            <a:ext cx="9793089" cy="861340"/>
          </a:xfrm>
          <a:prstGeom prst="rect">
            <a:avLst/>
          </a:prstGeom>
        </p:spPr>
        <p:txBody>
          <a:bodyPr lIns="91025" tIns="45505" rIns="91025" bIns="45505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marL="0" lvl="8" algn="ctr"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«Развитие сферы образования города Новосибирска» </a:t>
            </a:r>
          </a:p>
          <a:p>
            <a:pPr marL="0" lvl="8" algn="ctr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мэрии города Новосибирска от 01.11.2021 N 3843)</a:t>
            </a:r>
          </a:p>
        </p:txBody>
      </p:sp>
      <p:graphicFrame>
        <p:nvGraphicFramePr>
          <p:cNvPr id="10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87470"/>
              </p:ext>
            </p:extLst>
          </p:nvPr>
        </p:nvGraphicFramePr>
        <p:xfrm>
          <a:off x="2504728" y="1292113"/>
          <a:ext cx="5040560" cy="670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01787"/>
                <a:gridCol w="2738773"/>
              </a:tblGrid>
              <a:tr h="335280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6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 2025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3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49 543 288,5</a:t>
                      </a:r>
                      <a:endParaRPr kumimoji="0" lang="ru-RU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" y="851831"/>
            <a:ext cx="9915075" cy="34492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086" tIns="45538" rIns="91086" bIns="45538" rtlCol="0" anchor="ctr"/>
          <a:lstStyle/>
          <a:p>
            <a:pPr algn="ctr">
              <a:defRPr/>
            </a:pPr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сферы образования города Новосибирска</a:t>
            </a:r>
            <a:endParaRPr lang="ru-RU" alt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32644" y="2862748"/>
            <a:ext cx="9793088" cy="376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 ходе реализации муниципальной программы в </a:t>
            </a:r>
            <a:r>
              <a:rPr lang="ru-RU" altLang="ru-RU" sz="15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2025 году:</a:t>
            </a:r>
            <a:endParaRPr lang="ru-RU" altLang="ru-RU" sz="15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выполнен ремонт автомобильных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дорог, в том числе ремонт дорог с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усовершенствованным типом покрытия -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              500,3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тыс.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кв. м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., ремонт дорог в зонах индивидуальной жилой застройки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– 77,6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тыс. кв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м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выполнены работы по ремонту и восстановлению тротуаров  -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76,8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тыс. кв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м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выполнены работы по устранению деформаций и повреждений, восстановлению изношенных верхних слоев покрытий автомобильных дорог -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236,3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тыс. кв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м., трещин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, заливке швов на покрытиях автомобильных дорог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– 2,7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тыс. </a:t>
            </a:r>
            <a:r>
              <a:rPr lang="ru-RU" alt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пог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м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приобретено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46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единиц специализированной техники для дорожно-</a:t>
            </a:r>
            <a:r>
              <a:rPr lang="ru-RU" altLang="ru-RU" sz="1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благоустроительного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комплекса;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обустроено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164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остановочных пунктов, проводились содержание и ремонт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848 остановочных пунктов;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нанесено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3 447,9 км.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горизонтальной дорожной разметки на улично-дорожной сети города;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установлены 100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информационных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указателей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знаков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 остановочных пунктах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обустроены 152 островка безопасности, выходов на пешеходные переходы, искусственных дорожных неровностей;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произведено строительство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19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светофорных объектов типа Т.1,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8 светофорных объектов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типа Т.7 в районе учебных заведений со знаками «Пешеходный переход», осуществлено текущее содержание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795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светофорных объектов;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установлено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(заменено)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11 865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дорожных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знаков;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установлено 142 дублирующих технических средств организации дорожного движения над проезжей частью;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риобретено (обновлено, модернизировано) 9 единиц подвижного состава электрического, автомобильного транспорта;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в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ыполнены работы по ремонту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содержанию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мостов, путепроводов и пешеходных переходов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(241 205,9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кв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м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.).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62" y="-9883"/>
            <a:ext cx="9793089" cy="1138339"/>
          </a:xfrm>
          <a:prstGeom prst="rect">
            <a:avLst/>
          </a:prstGeom>
        </p:spPr>
        <p:txBody>
          <a:bodyPr lIns="91025" tIns="45505" rIns="91025" bIns="45505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marL="0" lvl="8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транспорта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дорожно-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благоустроительного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комплекса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города Новосибирска»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8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мэрии города Новосибирска от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06.11.2019 N 4030)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61431"/>
              </p:ext>
            </p:extLst>
          </p:nvPr>
        </p:nvGraphicFramePr>
        <p:xfrm>
          <a:off x="2648744" y="2201032"/>
          <a:ext cx="4783984" cy="6705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84619"/>
                <a:gridCol w="2599365"/>
              </a:tblGrid>
              <a:tr h="286507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6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 2025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86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22 967 968,8</a:t>
                      </a:r>
                      <a:endParaRPr kumimoji="0" lang="ru-RU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" y="1124744"/>
            <a:ext cx="9915075" cy="10081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086" tIns="45538" rIns="91086" bIns="45538" rtlCol="0" anchor="ctr"/>
          <a:lstStyle/>
          <a:p>
            <a:pPr algn="ctr">
              <a:defRPr/>
            </a:pPr>
            <a:r>
              <a:rPr lang="ru-RU" altLang="ru-RU" sz="155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55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дорожной деятельности в отношении автомобильных дорог общего пользования местного значения в границах города и обеспечение безопасности дорожного движения на автомобильных дорогах; повышение уровня транспортного обслуживания населения в границах города; создание условий для развития зеленого фонда города</a:t>
            </a:r>
          </a:p>
        </p:txBody>
      </p:sp>
    </p:spTree>
    <p:extLst>
      <p:ext uri="{BB962C8B-B14F-4D97-AF65-F5344CB8AC3E}">
        <p14:creationId xmlns:p14="http://schemas.microsoft.com/office/powerpoint/2010/main" val="7731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-11562"/>
            <a:ext cx="9896598" cy="861340"/>
          </a:xfrm>
          <a:prstGeom prst="rect">
            <a:avLst/>
          </a:prstGeom>
        </p:spPr>
        <p:txBody>
          <a:bodyPr wrap="square" lIns="91025" tIns="45505" rIns="91025" bIns="45505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осуществления гражданами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города Новосибирска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мэрии города Новосибирска от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07.11.2023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6172)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33454"/>
              </p:ext>
            </p:extLst>
          </p:nvPr>
        </p:nvGraphicFramePr>
        <p:xfrm>
          <a:off x="2504728" y="1484784"/>
          <a:ext cx="5112568" cy="74256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34669"/>
                <a:gridCol w="2777899"/>
              </a:tblGrid>
              <a:tr h="371284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6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 2025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71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3 320 335,3</a:t>
                      </a:r>
                      <a:endParaRPr kumimoji="0" lang="ru-RU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68436" y="2276872"/>
            <a:ext cx="9649072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833" tIns="35833" rIns="71671" bIns="35833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500" b="1" u="sng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ходе реализации муниципальной программы в </a:t>
            </a:r>
            <a:r>
              <a:rPr lang="ru-RU" altLang="ru-RU" sz="1500" b="1" u="sng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2025 </a:t>
            </a:r>
            <a:r>
              <a:rPr lang="ru-RU" altLang="ru-RU" sz="1500" b="1" u="sng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году</a:t>
            </a:r>
            <a:r>
              <a:rPr lang="ru-RU" altLang="ru-RU" sz="1500" b="1" u="sng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500" b="1" u="sng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ереселено 1367 человек из 509 жилых помещений в домах, признанных аварийными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подлежащими сносу;</a:t>
            </a:r>
            <a:endParaRPr lang="ru-RU" altLang="ru-RU" sz="15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изъято с предоставлением компенсационных выплат 83 жилых помещения общей площадью 3060,9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м2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altLang="ru-RU" sz="15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риобретено 327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жилых помещений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(11355,5 м2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предоставления детям-сиротам, детям, оставшимся без попечения родителей, лицам из числа детей-сирот и детей, оставшихся без попечения родителей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предоставлено 200 выплат на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приобретение в собственность жилых помещений на территории Новосибирской 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области гражданам,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которые ранее относились к категории детей-сирот и детей, оставшихся без попечения родителей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отремонтировано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196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свободных жилых помещений общей площадью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7872,7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м2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муниципального жилищного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фонда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altLang="ru-RU" sz="15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приобретено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8 жилых помещений для предоставления очередникам по договорам социального найма;</a:t>
            </a:r>
            <a:endParaRPr lang="ru-RU" altLang="ru-RU" sz="15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предоставлено 1069 выплат отдельным категориям граждан взамен земельных участков для индивидуального жилищного строительства;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предоставлены социальные выплаты на приобретение (строительство) жилого помещения 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11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молодым семьям;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снесено 60 объектов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расселенного аварийного жилищного фонда;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организованы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работы по оценке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322 жилых помещения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 подготовлены документы для регистрации права муниципальной собственности на жилые помещения;</a:t>
            </a:r>
            <a:endParaRPr lang="ru-RU" altLang="ru-RU" sz="15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организовано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содержание 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1288 жилых 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помещений муниципального жилищного фонда, не обремененных правами третьих 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лиц.</a:t>
            </a:r>
            <a:endParaRPr lang="ru-RU" altLang="ru-RU" sz="15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7401" y="933020"/>
            <a:ext cx="9915075" cy="41693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086" tIns="45538" rIns="91086" bIns="45538" rtlCol="0" anchor="ctr"/>
          <a:lstStyle/>
          <a:p>
            <a:pPr algn="ctr">
              <a:defRPr/>
            </a:pPr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проживания граждан в городе Новосибирске</a:t>
            </a:r>
          </a:p>
        </p:txBody>
      </p:sp>
    </p:spTree>
    <p:extLst>
      <p:ext uri="{BB962C8B-B14F-4D97-AF65-F5344CB8AC3E}">
        <p14:creationId xmlns:p14="http://schemas.microsoft.com/office/powerpoint/2010/main" val="1054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Прямоугольник 5"/>
          <p:cNvSpPr>
            <a:spLocks noChangeArrowheads="1"/>
          </p:cNvSpPr>
          <p:nvPr/>
        </p:nvSpPr>
        <p:spPr bwMode="auto">
          <a:xfrm>
            <a:off x="111161" y="-9504"/>
            <a:ext cx="9645614" cy="8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 в городе Новосибирске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мэрии города Новосибирска от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03.11.2020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3378)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7994"/>
              </p:ext>
            </p:extLst>
          </p:nvPr>
        </p:nvGraphicFramePr>
        <p:xfrm>
          <a:off x="2541749" y="1772817"/>
          <a:ext cx="4968552" cy="6705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04256"/>
                <a:gridCol w="2664296"/>
              </a:tblGrid>
              <a:tr h="252028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6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 2025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52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4 669 518,4</a:t>
                      </a:r>
                      <a:endParaRPr kumimoji="0" lang="ru-RU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11161" y="2537520"/>
            <a:ext cx="973792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833" tIns="35833" rIns="71671" bIns="35833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500" b="1" u="sng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ходе реализации муниципальной программы </a:t>
            </a:r>
            <a:r>
              <a:rPr lang="ru-RU" altLang="ru-RU" sz="1500" b="1" u="sng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2025 году</a:t>
            </a:r>
            <a:r>
              <a:rPr lang="ru-RU" altLang="ru-RU" sz="1500" b="1" u="sng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1500" b="1" u="sng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организовано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 проведено</a:t>
            </a:r>
            <a:r>
              <a:rPr lang="ru-RU" sz="1500" i="1" u="sng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sz="300" i="1" u="sng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- 141 творческое мероприятие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общегородского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масштаба, 726 мероприятий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театральной деятельности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873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разноплановых культурно-досуговых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мероприятия,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удовлетворяющих культурные запросы горожан;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реализация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творческих способностей жителей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города путем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организации деятельности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клубных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формирований  (302 мероприятия);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49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мероприятий музейной деятельности, развитие событийного, культурно-познавательного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туризма;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- 140 культурно-просветительских мероприятий, направленных на приобщение горожан к культурным ценностям;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выплачено 3 премии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мэрии города Новосибирска в соответствии с муниципальными правовыми актами;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- 13212 обучающихся получали дополнительное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образование в области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искусств;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- 1983,7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тысяч посещений туристско-информационного портала 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</a:rPr>
              <a:t>welcome-novosibirsk.ru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присуждены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стипендии мэрии города Новосибирска 65 одаренным детям в области культуры и искусства;</a:t>
            </a:r>
          </a:p>
          <a:p>
            <a:pPr marL="12700" indent="-12700"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- выполнен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текущий и капитальный ремонт помещений муниципальных организаций культуры, укреплена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</a:rPr>
              <a:t>материаль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-но-техническая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база муниципальных организаций культуры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12700" indent="-12700"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обеспечено информационно-библиотечное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обслуживание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населения,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организовано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текущее комплектование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библи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-отечных фондов книжными изданиями, периодическими изданиями, формирование электронных ресурсов;</a:t>
            </a:r>
            <a:endParaRPr lang="ru-RU" sz="15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12700" indent="-12700"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проведен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городской конкурс инновационных проектов муниципальных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библиотек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;</a:t>
            </a:r>
            <a:r>
              <a:rPr lang="ru-RU" sz="1500" dirty="0" smtClean="0">
                <a:solidFill>
                  <a:srgbClr val="FF0000"/>
                </a:solidFill>
              </a:rPr>
              <a:t> </a:t>
            </a:r>
          </a:p>
          <a:p>
            <a:pPr marL="12700" indent="-12700"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- обеспечено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развитие экскурсионного обслуживания, включая разработку новых маршрутов и цифровых гидов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12700" indent="-12700" algn="just">
              <a:spcBef>
                <a:spcPts val="0"/>
              </a:spcBef>
              <a:buNone/>
              <a:defRPr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- п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роведены мероприятия, направленные на развитие и укрепление побратимских связей.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" y="851831"/>
            <a:ext cx="9915075" cy="8489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086" tIns="45538" rIns="91086" bIns="45538" rtlCol="0" anchor="ctr"/>
          <a:lstStyle/>
          <a:p>
            <a:pPr algn="ctr"/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культурной среды, отвечающей современным потребностям жителей города Новосибирска, способствующей реализации их творческого потенциала;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туристической привлекательности города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</a:t>
            </a:r>
            <a:endParaRPr lang="ru-RU" alt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0274"/>
              </p:ext>
            </p:extLst>
          </p:nvPr>
        </p:nvGraphicFramePr>
        <p:xfrm>
          <a:off x="488505" y="1772816"/>
          <a:ext cx="8928991" cy="190312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24634"/>
                <a:gridCol w="1958756"/>
                <a:gridCol w="1945601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ДОХОДЫ, в том числе: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446" marT="5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105 351,9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102 589,3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5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собственные доходы</a:t>
                      </a:r>
                      <a:endParaRPr lang="ru-RU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446" marT="5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51 765,2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52 048,0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709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безвозмездные </a:t>
                      </a:r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поступления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446" marT="5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53 586,7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50 541,3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11673"/>
              </p:ext>
            </p:extLst>
          </p:nvPr>
        </p:nvGraphicFramePr>
        <p:xfrm>
          <a:off x="488505" y="3789040"/>
          <a:ext cx="8928991" cy="1779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4634"/>
                <a:gridCol w="1958756"/>
                <a:gridCol w="1945601"/>
              </a:tblGrid>
              <a:tr h="689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РАСХОДЫ, в том числе: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7446" marT="5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108 337,3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104 082,6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45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текущие расходы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7446" marT="5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102 398,9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98 531,8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5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капитальные вложения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7446" marT="5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5 938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,4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5 550,8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659406"/>
              </p:ext>
            </p:extLst>
          </p:nvPr>
        </p:nvGraphicFramePr>
        <p:xfrm>
          <a:off x="488505" y="5661248"/>
          <a:ext cx="8928991" cy="6481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4635"/>
                <a:gridCol w="1958755"/>
                <a:gridCol w="1945601"/>
              </a:tblGrid>
              <a:tr h="64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ДЕФИЦИТ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446" marT="5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-2 985,4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-1 493,3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11444"/>
              </p:ext>
            </p:extLst>
          </p:nvPr>
        </p:nvGraphicFramePr>
        <p:xfrm>
          <a:off x="488503" y="1052736"/>
          <a:ext cx="8928993" cy="648072"/>
        </p:xfrm>
        <a:graphic>
          <a:graphicData uri="http://schemas.openxmlformats.org/drawingml/2006/table">
            <a:tbl>
              <a:tblPr firstRow="1" bandRow="1">
                <a:effectLst/>
                <a:tableStyleId>{638B1855-1B75-4FBE-930C-398BA8C253C6}</a:tableStyleId>
              </a:tblPr>
              <a:tblGrid>
                <a:gridCol w="5017243"/>
                <a:gridCol w="1955875"/>
                <a:gridCol w="1955875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900" b="1" i="0" u="none" strike="noStrik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" marR="7446" marT="55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endParaRPr lang="ru-RU" sz="19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4" marR="5114" marT="3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9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4" marR="5114" marT="38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2480" y="8"/>
            <a:ext cx="9361040" cy="836711"/>
          </a:xfrm>
          <a:noFill/>
        </p:spPr>
        <p:txBody>
          <a:bodyPr/>
          <a:lstStyle/>
          <a:p>
            <a:r>
              <a:rPr lang="ru-RU" sz="2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</a:rPr>
              <a:t>Информация об исполнении основных параметров бюджета города Новосибирска за </a:t>
            </a:r>
            <a:r>
              <a:rPr lang="ru-RU" sz="2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</a:rPr>
              <a:t>2025 </a:t>
            </a:r>
            <a:r>
              <a:rPr lang="ru-RU" sz="2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mbria" panose="02040503050406030204" pitchFamily="18" charset="0"/>
              </a:rPr>
              <a:t>год, млн. рублей</a:t>
            </a:r>
            <a:endParaRPr lang="ru-RU" sz="26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7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Прямоугольник 5"/>
          <p:cNvSpPr>
            <a:spLocks noChangeArrowheads="1"/>
          </p:cNvSpPr>
          <p:nvPr/>
        </p:nvSpPr>
        <p:spPr bwMode="auto">
          <a:xfrm>
            <a:off x="128464" y="-9504"/>
            <a:ext cx="9628311" cy="8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поддержка населения города Новосибирска»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мэрии города Новосибирска от 20.10.2020 N 3152)</a:t>
            </a:r>
          </a:p>
        </p:txBody>
      </p:sp>
      <p:graphicFrame>
        <p:nvGraphicFramePr>
          <p:cNvPr id="10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15675"/>
              </p:ext>
            </p:extLst>
          </p:nvPr>
        </p:nvGraphicFramePr>
        <p:xfrm>
          <a:off x="2504728" y="1412777"/>
          <a:ext cx="5184576" cy="69564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12052"/>
                <a:gridCol w="2772524"/>
              </a:tblGrid>
              <a:tr h="335280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6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 kern="1200">
                          <a:solidFill>
                            <a:srgbClr val="262626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 2025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60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4 615 579,8</a:t>
                      </a:r>
                      <a:endParaRPr kumimoji="0" lang="ru-RU" alt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28464" y="2204865"/>
            <a:ext cx="961402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833" tIns="35833" rIns="71671" bIns="35833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500" b="1" u="sng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ходе реализации муниципальной программы в </a:t>
            </a:r>
            <a:r>
              <a:rPr lang="ru-RU" altLang="ru-RU" sz="1500" b="1" u="sng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2025 </a:t>
            </a:r>
            <a:r>
              <a:rPr lang="ru-RU" altLang="ru-RU" sz="1500" b="1" u="sng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году</a:t>
            </a:r>
            <a:r>
              <a:rPr lang="ru-RU" altLang="ru-RU" sz="1500" b="1" u="sng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500" b="1" u="sng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12643" indent="-12643" algn="just">
              <a:spcBef>
                <a:spcPts val="0"/>
              </a:spcBef>
              <a:buNone/>
              <a:defRPr/>
            </a:pP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158640 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гражданам</a:t>
            </a: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проживающим на территории города, оказаны меры социальной поддержки и социальной помощи;</a:t>
            </a:r>
          </a:p>
          <a:p>
            <a:pPr marL="12643" indent="-12643"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- проведено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обучение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сотрудников учреждений,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оказывающих помощь детям, оставшимся без попечения родителей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12643" indent="-12643" algn="just">
              <a:spcBef>
                <a:spcPts val="0"/>
              </a:spcBef>
              <a:buNone/>
              <a:defRPr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проведены мероприятия, направленные на информирование населения города о факторах риска для здоровья, формирование мотивации к ведению здорового образа жизни;</a:t>
            </a:r>
            <a:endParaRPr lang="ru-RU" altLang="ru-RU" sz="15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12643" algn="just">
              <a:spcBef>
                <a:spcPts val="0"/>
              </a:spcBef>
              <a:buNone/>
              <a:defRPr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проводилась реализация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 программы по подготовке воспитанников учреждений для детей-сирот и детей, оставшихся без попечения родителей, к самостоятельной жизни по окончании пребывания в них;                                                        </a:t>
            </a:r>
          </a:p>
          <a:p>
            <a:pPr marL="12643" algn="just">
              <a:spcBef>
                <a:spcPts val="0"/>
              </a:spcBef>
              <a:buNone/>
              <a:defRPr/>
            </a:pPr>
            <a:r>
              <a:rPr lang="ru-RU" alt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4 муниципальные учреждения оборудованы и оснащены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специальными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приспособлениями для свободного передвижения и доступа инвалидов и других маломобильных групп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населения;</a:t>
            </a:r>
            <a:endParaRPr lang="ru-RU" sz="15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12643" algn="just">
              <a:spcBef>
                <a:spcPts val="0"/>
              </a:spcBef>
              <a:buNone/>
              <a:defRPr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предоставлены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услуги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инвалидам и другим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маломобильным группам населения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по социальной службе сопровождения легковым и специализированным автотранспортом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(55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125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поездок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; </a:t>
            </a:r>
          </a:p>
          <a:p>
            <a:pPr marL="12643"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проведены мероприятия, направленные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в рамках системы долговременного ухода за гражданами пожилого возраста и инвалидами;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  <a:p>
            <a:pPr marL="12643"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организована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осуществлена деятельность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по опеке и попечительству, социальной поддержке детей-сирот и детей, оставшихся без попечения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родителей и обеспечению социального обслуживания отдельных категорий граждан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12643" algn="just">
              <a:spcBef>
                <a:spcPts val="0"/>
              </a:spcBef>
              <a:buNone/>
              <a:defRPr/>
            </a:pP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выполнено строительство здания на территории социально-оздоровительного центра «Территория развития»;</a:t>
            </a:r>
          </a:p>
          <a:p>
            <a:pPr marL="12643" algn="just">
              <a:spcBef>
                <a:spcPts val="0"/>
              </a:spcBef>
              <a:buNone/>
              <a:defRPr/>
            </a:pPr>
            <a:r>
              <a:rPr lang="ru-RU" altLang="ru-RU" sz="15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проведена реконструкция здания на территории МБУ «Городской центр активного долголетия, реабилитации».</a:t>
            </a:r>
            <a:endParaRPr lang="ru-RU" altLang="ru-RU" sz="15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" y="851831"/>
            <a:ext cx="9915075" cy="41693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086" tIns="45538" rIns="91086" bIns="45538" rtlCol="0" anchor="ctr"/>
          <a:lstStyle/>
          <a:p>
            <a:pPr algn="ctr">
              <a:defRPr/>
            </a:pPr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системы социальной поддержки населения города Новосибирска</a:t>
            </a:r>
            <a:endParaRPr lang="ru-RU" alt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0" y="0"/>
            <a:ext cx="9906000" cy="769419"/>
          </a:xfrm>
          <a:prstGeom prst="rect">
            <a:avLst/>
          </a:prstGeom>
          <a:noFill/>
          <a:ln>
            <a:noFill/>
          </a:ln>
          <a:extLst/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Реализация национальных проектов в городе Новосибирске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в 2025 году, млн. рублей</a:t>
            </a:r>
          </a:p>
        </p:txBody>
      </p:sp>
      <p:sp>
        <p:nvSpPr>
          <p:cNvPr id="31" name="Левая фигурная скобка 30"/>
          <p:cNvSpPr/>
          <p:nvPr/>
        </p:nvSpPr>
        <p:spPr>
          <a:xfrm rot="5400000">
            <a:off x="4791870" y="-3344069"/>
            <a:ext cx="258762" cy="9540875"/>
          </a:xfrm>
          <a:prstGeom prst="leftBrace">
            <a:avLst/>
          </a:prstGeom>
          <a:ln w="15875" cap="rnd">
            <a:solidFill>
              <a:schemeClr val="tx2">
                <a:lumMod val="50000"/>
              </a:schemeClr>
            </a:solidFill>
            <a:round/>
            <a:headEnd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9" tIns="45709" rIns="91419" bIns="45709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1159460"/>
              </p:ext>
            </p:extLst>
          </p:nvPr>
        </p:nvGraphicFramePr>
        <p:xfrm>
          <a:off x="6984584" y="1772816"/>
          <a:ext cx="2736179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20080030"/>
              </p:ext>
            </p:extLst>
          </p:nvPr>
        </p:nvGraphicFramePr>
        <p:xfrm>
          <a:off x="3152800" y="1628800"/>
          <a:ext cx="3816424" cy="513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36207334"/>
              </p:ext>
            </p:extLst>
          </p:nvPr>
        </p:nvGraphicFramePr>
        <p:xfrm>
          <a:off x="150813" y="1772816"/>
          <a:ext cx="2916265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50813" y="801839"/>
            <a:ext cx="9540876" cy="432396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4 587,4 </a:t>
            </a: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2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036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54513"/>
              </p:ext>
            </p:extLst>
          </p:nvPr>
        </p:nvGraphicFramePr>
        <p:xfrm>
          <a:off x="163285" y="1556792"/>
          <a:ext cx="9632950" cy="2393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2950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рамках регионального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«Все лучшее детям»: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81" marB="0" anchor="ctr">
                    <a:solidFill>
                      <a:srgbClr val="A2C2E8"/>
                    </a:solidFill>
                  </a:tcPr>
                </a:tc>
              </a:tr>
              <a:tr h="1060429">
                <a:tc>
                  <a:txBody>
                    <a:bodyPr/>
                    <a:lstStyle/>
                    <a:p>
                      <a:pPr marL="285750" marR="0" lvl="0" indent="-285750" algn="just" defTabSz="910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здания  (школа, пристройка мастерских и бассейна)  по ул. Крылова, 44 (</a:t>
                      </a:r>
                      <a:r>
                        <a:rPr lang="en-US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 строительства);</a:t>
                      </a:r>
                    </a:p>
                    <a:p>
                      <a:pPr marL="285750" marR="0" lvl="0" indent="-285750" algn="just" defTabSz="910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корпуса школы для МБОУ «Лицей № 113» по ул. Бориса </a:t>
                      </a:r>
                      <a:r>
                        <a:rPr lang="ru-RU" sz="16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Богаткова</a:t>
                      </a: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241/1;</a:t>
                      </a: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образовательных организаций.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73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рамках регионального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«Педагоги и наставники»: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81" marB="0" anchor="ctr">
                    <a:solidFill>
                      <a:srgbClr val="A2C2E8"/>
                    </a:solidFill>
                  </a:tcPr>
                </a:tc>
              </a:tr>
              <a:tr h="593617">
                <a:tc>
                  <a:txBody>
                    <a:bodyPr/>
                    <a:lstStyle/>
                    <a:p>
                      <a:pPr marL="285750" marR="0" indent="-2857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-20623"/>
            <a:ext cx="9906000" cy="769062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075" tIns="45532" rIns="91075" bIns="4553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расходов, </a:t>
            </a:r>
            <a:r>
              <a:rPr lang="ru-RU" altLang="ru-RU" sz="2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</a:t>
            </a:r>
            <a:r>
              <a:rPr lang="ru-RU" altLang="ru-RU" sz="2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региональных проектов, входящих в состав национальных проектов в </a:t>
            </a:r>
            <a:r>
              <a:rPr lang="ru-RU" altLang="ru-RU" sz="2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altLang="ru-RU" sz="2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altLang="ru-RU" sz="22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225751" y="847341"/>
            <a:ext cx="9454497" cy="5654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4295" tIns="49530" rIns="74295" bIns="49530" numCol="1" spcCol="1270" anchor="ctr" anchorCtr="0">
            <a:noAutofit/>
          </a:bodyPr>
          <a:lstStyle/>
          <a:p>
            <a:pPr algn="ctr" defTabSz="1726668">
              <a:lnSpc>
                <a:spcPct val="90000"/>
              </a:lnSpc>
              <a:spcAft>
                <a:spcPct val="35000"/>
              </a:spcAf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и дети»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54797"/>
              </p:ext>
            </p:extLst>
          </p:nvPr>
        </p:nvGraphicFramePr>
        <p:xfrm>
          <a:off x="176779" y="5013177"/>
          <a:ext cx="9605962" cy="1512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5962"/>
              </a:tblGrid>
              <a:tr h="36003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 в рамках регионального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«Старшее поколение»: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долговременный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уход за гражданами пожилого возраста и инвалидами.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8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 в рамках регионального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«Семейные ценности и инфраструктура культуры»: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8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0322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модельных библиотек на базе ЦБС Кировского района, ЦБС Ленинского района.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8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65748" y="4293096"/>
            <a:ext cx="8228025" cy="576064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075" tIns="45532" rIns="91075" bIns="45532"/>
          <a:lstStyle/>
          <a:p>
            <a:pPr lvl="0" algn="ctr"/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«Семья»</a:t>
            </a:r>
            <a:endParaRPr lang="ru-RU" sz="31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6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95358"/>
              </p:ext>
            </p:extLst>
          </p:nvPr>
        </p:nvGraphicFramePr>
        <p:xfrm>
          <a:off x="130616" y="1700808"/>
          <a:ext cx="9632950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2950"/>
              </a:tblGrid>
              <a:tr h="43930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рамках регионального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«Формирование комфортной городской среды»: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91" marB="0" anchor="ctr">
                    <a:solidFill>
                      <a:srgbClr val="A49960"/>
                    </a:solidFill>
                  </a:tcPr>
                </a:tc>
              </a:tr>
              <a:tr h="1432903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дворовых территорий многоквартирных домов (оборудование детских, спортивных площадок);</a:t>
                      </a:r>
                    </a:p>
                    <a:p>
                      <a:pPr marL="285750" marR="0" lvl="0" indent="-285750" algn="just" defTabSz="910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скверов </a:t>
                      </a: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ул. Демакова, им. Ю.Ф </a:t>
                      </a:r>
                      <a:r>
                        <a:rPr lang="ru-RU" sz="1600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Бугакова</a:t>
                      </a: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благоустройство</a:t>
                      </a:r>
                      <a:r>
                        <a:rPr lang="ru-RU" sz="16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территории, прилегающей к памятнику М.И. Глинке, благоустройство общественной территории по ул. Саввы Кожевникова, разработка проектно-сметной документации благоустройства парка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Чербузы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9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рамках регионального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«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Жилье»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91" marB="0" anchor="ctr">
                    <a:solidFill>
                      <a:srgbClr val="A4996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фонда.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9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2220">
                <a:tc>
                  <a:txBody>
                    <a:bodyPr/>
                    <a:lstStyle/>
                    <a:p>
                      <a:pPr marL="0" marR="0" indent="0" algn="ctr" defTabSz="910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рамках регионального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«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и местная дорожная сеть»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91" marB="0" anchor="ctr">
                    <a:solidFill>
                      <a:srgbClr val="A49960"/>
                    </a:solidFill>
                  </a:tcPr>
                </a:tc>
              </a:tr>
              <a:tr h="599736"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дорог;</a:t>
                      </a:r>
                    </a:p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автомобильных дорог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мостов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9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22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рамках регионального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«Общесистемные меры </a:t>
                      </a:r>
                      <a:endParaRPr lang="en-US" sz="16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дорожного хозяйства»: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93" marB="0" anchor="ctr">
                    <a:solidFill>
                      <a:srgbClr val="A49960"/>
                    </a:solidFill>
                  </a:tcPr>
                </a:tc>
              </a:tr>
              <a:tr h="428995">
                <a:tc>
                  <a:txBody>
                    <a:bodyPr/>
                    <a:lstStyle/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интеллектуальных транспортных систем.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1" marR="7591" marT="759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75999" y="980730"/>
            <a:ext cx="9621755" cy="629090"/>
            <a:chOff x="4984" y="81963"/>
            <a:chExt cx="9639102" cy="592259"/>
          </a:xfrm>
          <a:solidFill>
            <a:srgbClr val="C8E6C4"/>
          </a:solidFill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984" y="81963"/>
              <a:ext cx="9639102" cy="59225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2331" y="99310"/>
              <a:ext cx="9604408" cy="5575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9055" tIns="39370" rIns="59055" bIns="39370" numCol="1" spcCol="1270" anchor="ctr" anchorCtr="0">
              <a:noAutofit/>
            </a:bodyPr>
            <a:lstStyle/>
            <a:p>
              <a:pPr algn="ctr" defTabSz="1372482">
                <a:lnSpc>
                  <a:spcPct val="90000"/>
                </a:lnSpc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Национальный </a:t>
              </a:r>
              <a:r>
                <a:rPr lang="ru-RU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</a:t>
              </a:r>
              <a:r>
                <a:rPr lang="ru-RU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«Инфраструктура для жизни»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44624"/>
            <a:ext cx="9906000" cy="769062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075" tIns="45532" rIns="91075" bIns="4553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расходов, </a:t>
            </a:r>
            <a:r>
              <a:rPr lang="ru-RU" altLang="ru-RU" sz="2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</a:t>
            </a:r>
            <a:r>
              <a:rPr lang="ru-RU" altLang="ru-RU" sz="2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региональных проектов, входящих в состав национальных проектов в </a:t>
            </a:r>
            <a:r>
              <a:rPr lang="ru-RU" altLang="ru-RU" sz="2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</a:t>
            </a:r>
            <a:endParaRPr lang="ru-RU" altLang="ru-RU" sz="22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272517" y="19065"/>
            <a:ext cx="9361041" cy="8306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075" tIns="45532" rIns="91075" bIns="4553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Times New Roman" pitchFamily="18" charset="0"/>
              </a:rPr>
              <a:t>Расходы на капитальные вложения по уровням бюджетов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Times New Roman" pitchFamily="18" charset="0"/>
              </a:rPr>
              <a:t>2025 </a:t>
            </a:r>
            <a:r>
              <a:rPr lang="ru-RU" altLang="ru-RU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Times New Roman" pitchFamily="18" charset="0"/>
              </a:rPr>
              <a:t>году, млн. рублей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32165002"/>
              </p:ext>
            </p:extLst>
          </p:nvPr>
        </p:nvGraphicFramePr>
        <p:xfrm>
          <a:off x="416495" y="980729"/>
          <a:ext cx="914501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знак завершения 3"/>
          <p:cNvSpPr/>
          <p:nvPr/>
        </p:nvSpPr>
        <p:spPr>
          <a:xfrm>
            <a:off x="560516" y="1196753"/>
            <a:ext cx="2736304" cy="864095"/>
          </a:xfrm>
          <a:prstGeom prst="flowChartTerminator">
            <a:avLst/>
          </a:prstGeom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075" tIns="45532" rIns="91075" bIns="45532" anchor="ctr"/>
          <a:lstStyle/>
          <a:p>
            <a:pPr algn="ctr">
              <a:defRPr/>
            </a:pPr>
            <a:r>
              <a:rPr lang="ru-RU" sz="2300" b="1" dirty="0">
                <a:ln w="1905"/>
                <a:solidFill>
                  <a:srgbClr val="4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300" b="1" dirty="0" smtClean="0">
                <a:ln w="1905"/>
                <a:solidFill>
                  <a:srgbClr val="4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300" b="1" dirty="0">
              <a:ln w="1905"/>
              <a:solidFill>
                <a:srgbClr val="46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584847" y="1196752"/>
            <a:ext cx="2808312" cy="893370"/>
          </a:xfrm>
          <a:prstGeom prst="flowChartTerminator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075" tIns="45532" rIns="91075" bIns="45532" anchor="ctr"/>
          <a:lstStyle/>
          <a:p>
            <a:pPr algn="ctr">
              <a:defRPr/>
            </a:pPr>
            <a:r>
              <a:rPr lang="ru-RU" sz="2300" b="1" dirty="0">
                <a:ln w="1905"/>
                <a:solidFill>
                  <a:srgbClr val="4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sz="2300" b="1" dirty="0" smtClean="0">
                <a:ln w="1905"/>
                <a:solidFill>
                  <a:srgbClr val="4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300" b="1" dirty="0">
              <a:ln w="1905"/>
              <a:solidFill>
                <a:srgbClr val="46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6681192" y="1196752"/>
            <a:ext cx="2736304" cy="893370"/>
          </a:xfrm>
          <a:prstGeom prst="flowChartTerminator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075" tIns="45532" rIns="91075" bIns="45532" anchor="ctr"/>
          <a:lstStyle/>
          <a:p>
            <a:pPr algn="ctr">
              <a:defRPr/>
            </a:pPr>
            <a:r>
              <a:rPr lang="ru-RU" sz="2300" b="1" dirty="0">
                <a:ln w="1905"/>
                <a:solidFill>
                  <a:srgbClr val="4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300" b="1" dirty="0" smtClean="0">
                <a:ln w="1905"/>
                <a:solidFill>
                  <a:srgbClr val="46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en-US" sz="2300" b="1" dirty="0">
              <a:ln w="1905"/>
              <a:solidFill>
                <a:srgbClr val="46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958" y="2348880"/>
            <a:ext cx="24482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532,0          млн</a:t>
            </a:r>
            <a: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28901" y="2348880"/>
            <a:ext cx="24482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4 103,1         </a:t>
            </a:r>
            <a: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25208" y="2348880"/>
            <a:ext cx="24482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915,7          </a:t>
            </a:r>
            <a:r>
              <a:rPr 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0589" y="3429000"/>
            <a:ext cx="8064896" cy="864096"/>
          </a:xfrm>
          <a:prstGeom prst="roundRect">
            <a:avLst/>
          </a:prstGeom>
          <a:solidFill>
            <a:srgbClr val="F7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en-US" sz="2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капитальные вложения –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5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2500" b="1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550,8</a:t>
            </a:r>
            <a:r>
              <a:rPr lang="en-US" sz="2500" b="1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007073"/>
              </p:ext>
            </p:extLst>
          </p:nvPr>
        </p:nvGraphicFramePr>
        <p:xfrm>
          <a:off x="1784648" y="4437112"/>
          <a:ext cx="4538085" cy="2525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47" y="5013526"/>
            <a:ext cx="2098834" cy="1511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48544" y="4627702"/>
            <a:ext cx="4211429" cy="2121695"/>
          </a:xfrm>
          <a:prstGeom prst="roundRect">
            <a:avLst>
              <a:gd name="adj" fmla="val 15931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075" tIns="45532" rIns="91075" bIns="45532" rtlCol="0" anchor="ctr"/>
          <a:lstStyle/>
          <a:p>
            <a:pPr algn="ctr"/>
            <a:r>
              <a:rPr lang="ru-RU" sz="21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     Школа № 222</a:t>
            </a:r>
          </a:p>
          <a:p>
            <a:pPr algn="ctr"/>
            <a:r>
              <a:rPr lang="ru-RU" sz="21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по </a:t>
            </a:r>
            <a:r>
              <a:rPr lang="ru-RU" sz="21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ул. </a:t>
            </a:r>
            <a:r>
              <a:rPr lang="ru-RU" sz="21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Кубовой, 100 </a:t>
            </a:r>
            <a:r>
              <a:rPr lang="ru-RU" sz="21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1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Заельцовском</a:t>
            </a:r>
            <a:r>
              <a:rPr lang="ru-RU" sz="21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 районе </a:t>
            </a:r>
          </a:p>
          <a:p>
            <a:pPr algn="ctr"/>
            <a:r>
              <a:rPr lang="ru-RU" sz="2100" b="1" u="sng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на 825 мест</a:t>
            </a:r>
            <a:r>
              <a:rPr lang="ru-RU" sz="2100" b="1" dirty="0" smtClean="0">
                <a:latin typeface="+mj-lt"/>
              </a:rPr>
              <a:t> </a:t>
            </a:r>
            <a:endParaRPr lang="ru-RU" sz="2100" b="1" dirty="0">
              <a:latin typeface="+mj-lt"/>
            </a:endParaRPr>
          </a:p>
          <a:p>
            <a:pPr algn="ctr"/>
            <a:r>
              <a:rPr lang="ru-RU" sz="2100" b="1" dirty="0">
                <a:latin typeface="+mj-lt"/>
              </a:rPr>
              <a:t>Расходы </a:t>
            </a:r>
            <a:r>
              <a:rPr lang="ru-RU" sz="2100" b="1" dirty="0" smtClean="0">
                <a:latin typeface="+mj-lt"/>
              </a:rPr>
              <a:t>составили </a:t>
            </a:r>
            <a:endParaRPr lang="ru-RU" sz="2100" b="1" dirty="0">
              <a:latin typeface="+mj-lt"/>
            </a:endParaRPr>
          </a:p>
          <a:p>
            <a:pPr algn="ctr"/>
            <a:r>
              <a:rPr lang="ru-RU" sz="2100" b="1" dirty="0" smtClean="0">
                <a:latin typeface="+mj-lt"/>
              </a:rPr>
              <a:t>395,1 </a:t>
            </a:r>
            <a:r>
              <a:rPr lang="ru-RU" sz="2100" b="1" dirty="0">
                <a:latin typeface="+mj-lt"/>
              </a:rPr>
              <a:t>млн.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0037" y="1737836"/>
            <a:ext cx="3960439" cy="2312287"/>
          </a:xfrm>
          <a:prstGeom prst="roundRect">
            <a:avLst/>
          </a:prstGeom>
          <a:solidFill>
            <a:srgbClr val="CDFFE4"/>
          </a:solidFill>
          <a:ln>
            <a:solidFill>
              <a:srgbClr val="97FFC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075" tIns="45532" rIns="91075" bIns="45532"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Завершен 1 этап строительства здания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школы </a:t>
            </a:r>
            <a:r>
              <a:rPr lang="ru-RU" sz="2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(экономический </a:t>
            </a:r>
            <a:r>
              <a:rPr lang="ru-RU" sz="2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лицей) по ул</a:t>
            </a:r>
            <a:r>
              <a:rPr lang="ru-RU" sz="2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 </a:t>
            </a:r>
            <a:r>
              <a:rPr lang="ru-RU" sz="2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Крылова, 44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в Центральном районе </a:t>
            </a:r>
          </a:p>
          <a:p>
            <a:pPr algn="ctr"/>
            <a:r>
              <a:rPr lang="ru-RU" sz="2000" b="1" u="sng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на 250 мест</a:t>
            </a:r>
          </a:p>
          <a:p>
            <a:pPr algn="ctr"/>
            <a:r>
              <a:rPr lang="ru-RU" sz="2000" b="1" dirty="0">
                <a:latin typeface="+mj-lt"/>
              </a:rPr>
              <a:t>Расходы </a:t>
            </a:r>
            <a:r>
              <a:rPr lang="ru-RU" sz="2000" b="1" dirty="0" smtClean="0">
                <a:latin typeface="+mj-lt"/>
              </a:rPr>
              <a:t>составили </a:t>
            </a:r>
            <a:endParaRPr lang="ru-RU" sz="20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452,7 </a:t>
            </a:r>
            <a:r>
              <a:rPr lang="ru-RU" sz="2000" b="1" dirty="0">
                <a:latin typeface="+mj-lt"/>
              </a:rPr>
              <a:t>млн. </a:t>
            </a:r>
            <a:r>
              <a:rPr lang="ru-RU" sz="2000" b="1" dirty="0" smtClean="0">
                <a:latin typeface="+mj-lt"/>
              </a:rPr>
              <a:t>рублей</a:t>
            </a:r>
            <a:endParaRPr lang="ru-RU" sz="2000" b="1" dirty="0">
              <a:latin typeface="+mj-lt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-4651" y="1709"/>
            <a:ext cx="9906000" cy="52278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Основные результаты капитальных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вложений в 2025 году 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0513" y="524494"/>
            <a:ext cx="9036514" cy="110430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075" tIns="45532" rIns="91075" bIns="45532" rtlCol="0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Осуществлялось строительство и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объектов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образования.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составил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1 147,8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в эксплуатацию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объекта. 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esayan_ke\AppData\Local\Microsoft\Windows\INetCache\Content.Outlook\TR1WAC4E\Школа Крылова 4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699744"/>
            <a:ext cx="4151204" cy="2686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sayan_ke\AppData\Local\Microsoft\Windows\INetCache\Content.Outlook\TR1WAC4E\Школа Крылова 44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380">
            <a:off x="120311" y="3488360"/>
            <a:ext cx="1924607" cy="1609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ESAYAN~1\AppData\Local\Temp\{73EC0BE2-5273-4690-8A5B-4EC26DE8A0F2}.t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4126851"/>
            <a:ext cx="3948626" cy="262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ighway-1767107_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472" y="592712"/>
            <a:ext cx="9433047" cy="7868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075" tIns="45532" rIns="91075" bIns="45532" rtlCol="0" anchor="ctr"/>
          <a:lstStyle/>
          <a:p>
            <a:pPr lvl="0" algn="ctr"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строительство (реконструкцию) автомобильных дорог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415,9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C:\Users\esayan_ke\Desktop\%D1%81%D0%BF%D0%BE%D1%80%D1%82%D0%B8%D0%B2%D0%BD%D0%B0%D1%8F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 descr="C:\Users\esayan_ke\Desktop\%D1%81%D0%BF%D0%BE%D1%80%D1%82%D0%B8%D0%B2%D0%BD%D0%B0%D1%8F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C:\Users\esayan_ke\Desktop\%D1%81%D0%BF%D0%BE%D1%80%D1%82%D0%B8%D0%B2%D0%BD%D0%B0%D1%8F.webp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22" descr="C:\Users\esayan_ke\Desktop\%D1%81%D0%BF%D0%BE%D1%80%D1%82%D0%B8%D0%B2%D0%BD%D0%B0%D1%8F.webp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24" descr="C:\Users\esayan_ke\Desktop\%D1%81%D0%BF%D0%BE%D1%80%D1%82%D0%B8%D0%B2%D0%BD%D0%B0%D1%8F.webp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857">
            <a:off x="5315173" y="1514006"/>
            <a:ext cx="4250231" cy="279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ESAYAN~1\AppData\Local\Temp\{EA581F56-AA21-451A-99FF-1F9B343B2796}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789040"/>
            <a:ext cx="4338483" cy="289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Пятиугольник 23"/>
          <p:cNvSpPr/>
          <p:nvPr/>
        </p:nvSpPr>
        <p:spPr>
          <a:xfrm rot="10800000">
            <a:off x="4664967" y="4653133"/>
            <a:ext cx="5042320" cy="2028221"/>
          </a:xfrm>
          <a:prstGeom prst="homePlate">
            <a:avLst>
              <a:gd name="adj" fmla="val 3079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9280" y="4683138"/>
            <a:ext cx="4344234" cy="191421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075" tIns="45532" rIns="91075" bIns="45532" rtlCol="0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в эксплуатацию станция «Спортивная» Ленинской линии метрополитена. Расходы составили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644,1 млн. рублей.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294452" y="1531938"/>
            <a:ext cx="4869434" cy="2041077"/>
          </a:xfrm>
          <a:prstGeom prst="homePlate">
            <a:avLst>
              <a:gd name="adj" fmla="val 351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>Завершена реконструкция автомобильной дороги 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>по дамбе Октябрьского моста и автомобильной дороги от площади </a:t>
            </a:r>
            <a:r>
              <a:rPr lang="ru-RU" sz="2000" b="1" dirty="0" err="1" smtClean="0">
                <a:latin typeface="Times New Roman" pitchFamily="18" charset="0"/>
                <a:cs typeface="Times New Roman" panose="02020603050405020304" pitchFamily="18" charset="0"/>
              </a:rPr>
              <a:t>Лыщинского</a:t>
            </a:r>
            <a:r>
              <a:rPr 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> до пляжа «Наутилус»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-4651" y="1709"/>
            <a:ext cx="9906000" cy="52278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Основные результаты капитальных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вложений в 2025 году 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7955"/>
            <a:ext cx="9906000" cy="52278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Основные результаты капитальных вложений в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3" name="AutoShape 4" descr="highway-1767107_640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025" tIns="45505" rIns="91025" bIns="4550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1896" y="4293096"/>
            <a:ext cx="9268579" cy="2376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коммунальное строительство составили </a:t>
            </a:r>
          </a:p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1 324,3 млн. рублей, из них</a:t>
            </a: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1 037,4 млн. рублей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строительство канализационного коллектора жилого района «Ключ-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Камышенский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и дублирующего канализационного коллектора вдоль   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Бердского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шоссе</a:t>
            </a:r>
            <a:endParaRPr lang="ru-RU" sz="24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s://st41.stpulscen.ru/images/product/363/647/863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4" t="3681" r="33794" b="5677"/>
          <a:stretch/>
        </p:blipFill>
        <p:spPr bwMode="auto">
          <a:xfrm>
            <a:off x="3579846" y="569557"/>
            <a:ext cx="936104" cy="27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55759" y="3406146"/>
            <a:ext cx="1872208" cy="6458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025" tIns="45505" rIns="91025" bIns="45505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светофоров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типа Т.1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7005" r="18048" b="6673"/>
          <a:stretch/>
        </p:blipFill>
        <p:spPr bwMode="auto">
          <a:xfrm>
            <a:off x="331896" y="709388"/>
            <a:ext cx="2754975" cy="2499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Прямоугольник 19"/>
          <p:cNvSpPr/>
          <p:nvPr/>
        </p:nvSpPr>
        <p:spPr>
          <a:xfrm>
            <a:off x="532127" y="3412784"/>
            <a:ext cx="2250588" cy="6458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025" tIns="45505" rIns="91025" bIns="45505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светофоров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Т.7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60303" y="933786"/>
            <a:ext cx="4104456" cy="280194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строительство </a:t>
            </a:r>
            <a:endParaRPr lang="ru-RU" sz="27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реконструкцию светофорных объектов </a:t>
            </a:r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</a:p>
          <a:p>
            <a:pPr algn="ctr"/>
            <a:r>
              <a:rPr lang="ru-RU" sz="2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82,5</a:t>
            </a:r>
            <a:r>
              <a:rPr lang="ru-RU" sz="27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млн. рублей </a:t>
            </a:r>
          </a:p>
        </p:txBody>
      </p:sp>
      <p:sp>
        <p:nvSpPr>
          <p:cNvPr id="22" name="Стрелка влево 21"/>
          <p:cNvSpPr/>
          <p:nvPr/>
        </p:nvSpPr>
        <p:spPr>
          <a:xfrm rot="10800000">
            <a:off x="4741358" y="1865701"/>
            <a:ext cx="523865" cy="792087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лево 6"/>
          <p:cNvSpPr/>
          <p:nvPr/>
        </p:nvSpPr>
        <p:spPr>
          <a:xfrm>
            <a:off x="4943670" y="4419110"/>
            <a:ext cx="585394" cy="972108"/>
          </a:xfrm>
          <a:prstGeom prst="lef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-4651" y="1709"/>
            <a:ext cx="9906000" cy="522786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Основные результаты капитальных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вложений в 2025 году 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797" y="836712"/>
            <a:ext cx="9485285" cy="19442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приобретение жилых помещений для предоставления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детям-сиротам и детям, оставшимся без попечения родителей,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1 470,2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327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 (более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11,3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29064" y="3212976"/>
            <a:ext cx="4187348" cy="33843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Завершено строительство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нового корпуса для круглогодичного отдыха детей в лагере «Сказка»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учреждения «Социально-оздоровительный центр «Территория развития»</a:t>
            </a:r>
          </a:p>
        </p:txBody>
      </p:sp>
      <p:pic>
        <p:nvPicPr>
          <p:cNvPr id="1028" name="Picture 4" descr="C:\Users\esayan_ke\Downloads\корпус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" y="3428998"/>
            <a:ext cx="4890546" cy="2904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10" y="7965"/>
            <a:ext cx="9917549" cy="5227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025" tIns="45505" rIns="91025" bIns="4550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История кредитных </a:t>
            </a:r>
            <a:r>
              <a:rPr lang="ru-RU" alt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рейтингов города Новосибирска</a:t>
            </a:r>
            <a:endParaRPr lang="ru-RU" altLang="ru-R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6" y="1034807"/>
            <a:ext cx="3273767" cy="10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9316" y="620688"/>
            <a:ext cx="6675891" cy="187220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>
                <a:solidFill>
                  <a:schemeClr val="tx1"/>
                </a:solidFill>
              </a:rPr>
              <a:t>Рейтинговое агентство «Эксперт РА» трижды в 2025 году подтвердило рейтинг города Новосибирска на уровне </a:t>
            </a:r>
            <a:r>
              <a:rPr lang="ru-RU" sz="1900" dirty="0" smtClean="0">
                <a:solidFill>
                  <a:schemeClr val="tx1"/>
                </a:solidFill>
              </a:rPr>
              <a:t>   «</a:t>
            </a:r>
            <a:r>
              <a:rPr lang="ru-RU" sz="1900" dirty="0" err="1">
                <a:solidFill>
                  <a:schemeClr val="tx1"/>
                </a:solidFill>
              </a:rPr>
              <a:t>ruA</a:t>
            </a:r>
            <a:r>
              <a:rPr lang="ru-RU" sz="1900" dirty="0">
                <a:solidFill>
                  <a:schemeClr val="tx1"/>
                </a:solidFill>
              </a:rPr>
              <a:t>-», а 7 июля 2025 года изменило прогноз на «Позитивный». Аналогичные рейтинги подтверждены ценным бумагам Новосибирска, находящимся в обращении.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62546" y="2913261"/>
            <a:ext cx="3123011" cy="1031473"/>
            <a:chOff x="31583" y="120653"/>
            <a:chExt cx="3123011" cy="10314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1583" y="120653"/>
              <a:ext cx="3123011" cy="103147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61794" y="150864"/>
              <a:ext cx="3062589" cy="9710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none" strike="noStrike" kern="120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Дата присвоения рейтинга</a:t>
              </a:r>
              <a:endParaRPr lang="ru-RU" sz="20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82714" y="2913261"/>
            <a:ext cx="2879427" cy="1005116"/>
            <a:chOff x="3451751" y="120653"/>
            <a:chExt cx="2879427" cy="10051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451751" y="120653"/>
              <a:ext cx="2879427" cy="100511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6"/>
            <p:cNvSpPr/>
            <p:nvPr/>
          </p:nvSpPr>
          <p:spPr>
            <a:xfrm>
              <a:off x="3481190" y="150092"/>
              <a:ext cx="2820549" cy="9462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u="none" strike="noStrike" kern="12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Эксперт РА, 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u="none" strike="noStrike" kern="12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национальная рейтинговая шкала</a:t>
              </a:r>
              <a:endParaRPr lang="ru-RU" sz="2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736418" y="2913261"/>
            <a:ext cx="3007035" cy="1031478"/>
            <a:chOff x="6605455" y="120653"/>
            <a:chExt cx="3007035" cy="10314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605455" y="120653"/>
              <a:ext cx="3007035" cy="103147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8"/>
            <p:cNvSpPr/>
            <p:nvPr/>
          </p:nvSpPr>
          <p:spPr>
            <a:xfrm>
              <a:off x="6635666" y="150864"/>
              <a:ext cx="2946613" cy="9710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strike="noStrike" kern="12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рейтинга</a:t>
              </a:r>
              <a:endParaRPr lang="ru-RU" sz="24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96729" y="5982131"/>
            <a:ext cx="2122548" cy="530637"/>
            <a:chOff x="536060" y="1535783"/>
            <a:chExt cx="2122548" cy="5306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536060" y="1535783"/>
              <a:ext cx="2122548" cy="530637"/>
            </a:xfrm>
            <a:prstGeom prst="roundRect">
              <a:avLst>
                <a:gd name="adj" fmla="val 10000"/>
              </a:avLst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551602" y="1551325"/>
              <a:ext cx="2091464" cy="4995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strike="noStrike" kern="1200" dirty="0" smtClean="0">
                  <a:effectLst/>
                  <a:latin typeface="+mn-lt"/>
                  <a:ea typeface="+mn-ea"/>
                  <a:cs typeface="+mn-cs"/>
                </a:rPr>
                <a:t>29.12.2025</a:t>
              </a:r>
              <a:endParaRPr lang="ru-RU" sz="24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04528" y="5139061"/>
            <a:ext cx="2122548" cy="530637"/>
            <a:chOff x="558028" y="2448272"/>
            <a:chExt cx="2122548" cy="5306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58028" y="2448272"/>
              <a:ext cx="2122548" cy="530637"/>
            </a:xfrm>
            <a:prstGeom prst="roundRect">
              <a:avLst>
                <a:gd name="adj" fmla="val 10000"/>
              </a:avLst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-493213"/>
                <a:satOff val="2770"/>
                <a:lumOff val="176"/>
                <a:alphaOff val="0"/>
              </a:schemeClr>
            </a:lnRef>
            <a:fillRef idx="1">
              <a:schemeClr val="accent4">
                <a:tint val="40000"/>
                <a:alpha val="90000"/>
                <a:hueOff val="-493213"/>
                <a:satOff val="2770"/>
                <a:lumOff val="176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-493213"/>
                <a:satOff val="2770"/>
                <a:lumOff val="17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кругленный прямоугольник 6"/>
            <p:cNvSpPr/>
            <p:nvPr/>
          </p:nvSpPr>
          <p:spPr>
            <a:xfrm>
              <a:off x="573570" y="2463814"/>
              <a:ext cx="2091464" cy="4995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strike="noStrike" kern="1200" dirty="0" smtClean="0">
                  <a:effectLst/>
                  <a:latin typeface="+mn-lt"/>
                  <a:ea typeface="+mn-ea"/>
                  <a:cs typeface="+mn-cs"/>
                </a:rPr>
                <a:t>07.07.2025</a:t>
              </a:r>
              <a:endParaRPr lang="ru-RU" sz="24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10954" y="4295697"/>
            <a:ext cx="2122548" cy="530637"/>
            <a:chOff x="558028" y="3312366"/>
            <a:chExt cx="2122548" cy="5306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58028" y="3312366"/>
              <a:ext cx="2122548" cy="530637"/>
            </a:xfrm>
            <a:prstGeom prst="roundRect">
              <a:avLst>
                <a:gd name="adj" fmla="val 10000"/>
              </a:avLst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-986426"/>
                <a:satOff val="5539"/>
                <a:lumOff val="352"/>
                <a:alphaOff val="0"/>
              </a:schemeClr>
            </a:lnRef>
            <a:fillRef idx="1">
              <a:schemeClr val="accent4">
                <a:tint val="40000"/>
                <a:alpha val="90000"/>
                <a:hueOff val="-986426"/>
                <a:satOff val="5539"/>
                <a:lumOff val="352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-986426"/>
                <a:satOff val="5539"/>
                <a:lumOff val="35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Скругленный прямоугольник 8"/>
            <p:cNvSpPr/>
            <p:nvPr/>
          </p:nvSpPr>
          <p:spPr>
            <a:xfrm>
              <a:off x="573570" y="3327908"/>
              <a:ext cx="2091464" cy="4995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strike="noStrike" kern="1200" dirty="0" smtClean="0">
                  <a:effectLst/>
                  <a:latin typeface="+mn-lt"/>
                  <a:ea typeface="+mn-ea"/>
                  <a:cs typeface="+mn-cs"/>
                </a:rPr>
                <a:t>15.01.2025</a:t>
              </a:r>
              <a:endParaRPr lang="ru-RU" sz="24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011725" y="5982136"/>
            <a:ext cx="2122548" cy="530637"/>
            <a:chOff x="3851056" y="1535788"/>
            <a:chExt cx="2122548" cy="5306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851056" y="1535788"/>
              <a:ext cx="2122548" cy="530637"/>
            </a:xfrm>
            <a:prstGeom prst="roundRect">
              <a:avLst>
                <a:gd name="adj" fmla="val 10000"/>
              </a:avLst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-1479640"/>
                <a:satOff val="8309"/>
                <a:lumOff val="528"/>
                <a:alphaOff val="0"/>
              </a:schemeClr>
            </a:lnRef>
            <a:fillRef idx="1">
              <a:schemeClr val="accent4">
                <a:tint val="40000"/>
                <a:alpha val="90000"/>
                <a:hueOff val="-1479640"/>
                <a:satOff val="8309"/>
                <a:lumOff val="528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-1479640"/>
                <a:satOff val="8309"/>
                <a:lumOff val="5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10"/>
            <p:cNvSpPr/>
            <p:nvPr/>
          </p:nvSpPr>
          <p:spPr>
            <a:xfrm>
              <a:off x="3866598" y="1551330"/>
              <a:ext cx="2091464" cy="4995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u="none" strike="noStrike" kern="1200" dirty="0" err="1" smtClean="0">
                  <a:effectLst/>
                  <a:latin typeface="+mn-lt"/>
                  <a:cs typeface="Times New Roman" panose="02020603050405020304" pitchFamily="18" charset="0"/>
                </a:rPr>
                <a:t>Ru</a:t>
              </a:r>
              <a:r>
                <a:rPr lang="en-US" sz="3000" b="1" u="none" strike="noStrike" kern="1200" dirty="0" smtClean="0">
                  <a:effectLst/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ru-RU" sz="3000" b="1" u="none" strike="noStrike" kern="1200" dirty="0" smtClean="0">
                  <a:effectLst/>
                  <a:latin typeface="+mn-lt"/>
                  <a:cs typeface="Times New Roman" panose="02020603050405020304" pitchFamily="18" charset="0"/>
                </a:rPr>
                <a:t>А-</a:t>
              </a:r>
              <a:endParaRPr lang="ru-RU" sz="30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016892" y="5139061"/>
            <a:ext cx="2122548" cy="530637"/>
            <a:chOff x="3870392" y="2448272"/>
            <a:chExt cx="2122548" cy="5306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870392" y="2448272"/>
              <a:ext cx="2122548" cy="530637"/>
            </a:xfrm>
            <a:prstGeom prst="roundRect">
              <a:avLst>
                <a:gd name="adj" fmla="val 10000"/>
              </a:avLst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-1972853"/>
                <a:satOff val="11079"/>
                <a:lumOff val="704"/>
                <a:alphaOff val="0"/>
              </a:schemeClr>
            </a:lnRef>
            <a:fillRef idx="1">
              <a:schemeClr val="accent4">
                <a:tint val="40000"/>
                <a:alpha val="90000"/>
                <a:hueOff val="-1972853"/>
                <a:satOff val="11079"/>
                <a:lumOff val="704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-1972853"/>
                <a:satOff val="11079"/>
                <a:lumOff val="70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кругленный прямоугольник 12"/>
            <p:cNvSpPr/>
            <p:nvPr/>
          </p:nvSpPr>
          <p:spPr>
            <a:xfrm>
              <a:off x="3885934" y="2463814"/>
              <a:ext cx="2091464" cy="4995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u="none" strike="noStrike" kern="1200" dirty="0" err="1" smtClean="0">
                  <a:effectLst/>
                  <a:latin typeface="+mn-lt"/>
                  <a:cs typeface="Times New Roman" panose="02020603050405020304" pitchFamily="18" charset="0"/>
                </a:rPr>
                <a:t>Ru</a:t>
              </a:r>
              <a:r>
                <a:rPr lang="en-US" sz="3000" b="1" u="none" strike="noStrike" kern="1200" dirty="0" smtClean="0">
                  <a:effectLst/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ru-RU" sz="3000" b="1" u="none" strike="noStrike" kern="1200" dirty="0" smtClean="0">
                  <a:effectLst/>
                  <a:latin typeface="+mn-lt"/>
                  <a:cs typeface="Times New Roman" panose="02020603050405020304" pitchFamily="18" charset="0"/>
                </a:rPr>
                <a:t>А-</a:t>
              </a:r>
              <a:endParaRPr lang="ru-RU" sz="30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023318" y="4295697"/>
            <a:ext cx="2122548" cy="530637"/>
            <a:chOff x="3870392" y="3312366"/>
            <a:chExt cx="2122548" cy="5306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870392" y="3312366"/>
              <a:ext cx="2122548" cy="530637"/>
            </a:xfrm>
            <a:prstGeom prst="roundRect">
              <a:avLst>
                <a:gd name="adj" fmla="val 10000"/>
              </a:avLst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-2466066"/>
                <a:satOff val="13848"/>
                <a:lumOff val="880"/>
                <a:alphaOff val="0"/>
              </a:schemeClr>
            </a:lnRef>
            <a:fillRef idx="1">
              <a:schemeClr val="accent4">
                <a:tint val="40000"/>
                <a:alpha val="90000"/>
                <a:hueOff val="-2466066"/>
                <a:satOff val="13848"/>
                <a:lumOff val="88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-2466066"/>
                <a:satOff val="13848"/>
                <a:lumOff val="88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14"/>
            <p:cNvSpPr/>
            <p:nvPr/>
          </p:nvSpPr>
          <p:spPr>
            <a:xfrm>
              <a:off x="3885934" y="3327908"/>
              <a:ext cx="2091464" cy="4995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u="none" strike="noStrike" kern="1200" dirty="0" err="1" smtClean="0">
                  <a:effectLst/>
                  <a:latin typeface="+mn-lt"/>
                  <a:cs typeface="Times New Roman" panose="02020603050405020304" pitchFamily="18" charset="0"/>
                </a:rPr>
                <a:t>Ru</a:t>
              </a:r>
              <a:r>
                <a:rPr lang="en-US" sz="3000" b="1" u="none" strike="noStrike" kern="1200" dirty="0" smtClean="0">
                  <a:effectLst/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ru-RU" sz="3000" b="1" u="none" strike="noStrike" kern="1200" dirty="0" smtClean="0">
                  <a:effectLst/>
                  <a:latin typeface="+mn-lt"/>
                  <a:cs typeface="Times New Roman" panose="02020603050405020304" pitchFamily="18" charset="0"/>
                </a:rPr>
                <a:t>А-</a:t>
              </a:r>
              <a:endParaRPr lang="ru-RU" sz="30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271407" y="5958516"/>
            <a:ext cx="2122548" cy="530637"/>
            <a:chOff x="7110738" y="1512168"/>
            <a:chExt cx="2122548" cy="5306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110738" y="1512168"/>
              <a:ext cx="2122548" cy="530637"/>
            </a:xfrm>
            <a:prstGeom prst="roundRect">
              <a:avLst>
                <a:gd name="adj" fmla="val 10000"/>
              </a:avLst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-2959279"/>
                <a:satOff val="16618"/>
                <a:lumOff val="1056"/>
                <a:alphaOff val="0"/>
              </a:schemeClr>
            </a:lnRef>
            <a:fillRef idx="1">
              <a:schemeClr val="accent4">
                <a:tint val="40000"/>
                <a:alpha val="90000"/>
                <a:hueOff val="-2959279"/>
                <a:satOff val="16618"/>
                <a:lumOff val="1056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-2959279"/>
                <a:satOff val="16618"/>
                <a:lumOff val="105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16"/>
            <p:cNvSpPr/>
            <p:nvPr/>
          </p:nvSpPr>
          <p:spPr>
            <a:xfrm>
              <a:off x="7126280" y="1527710"/>
              <a:ext cx="2091464" cy="499553"/>
            </a:xfrm>
            <a:prstGeom prst="rect">
              <a:avLst/>
            </a:prstGeom>
            <a:solidFill>
              <a:srgbClr val="97FFC6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strike="noStrike" kern="1200" dirty="0" smtClean="0">
                  <a:effectLst/>
                  <a:latin typeface="+mn-lt"/>
                  <a:cs typeface="Times New Roman" panose="02020603050405020304" pitchFamily="18" charset="0"/>
                </a:rPr>
                <a:t>Позитивный</a:t>
              </a:r>
              <a:endParaRPr lang="ru-RU" sz="24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257238" y="5139061"/>
            <a:ext cx="2122548" cy="530637"/>
            <a:chOff x="7110738" y="2448272"/>
            <a:chExt cx="2122548" cy="530637"/>
          </a:xfrm>
          <a:solidFill>
            <a:srgbClr val="97FFC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110738" y="2448272"/>
              <a:ext cx="2122548" cy="530637"/>
            </a:xfrm>
            <a:prstGeom prst="roundRect">
              <a:avLst>
                <a:gd name="adj" fmla="val 10000"/>
              </a:avLst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-3452493"/>
                <a:satOff val="19387"/>
                <a:lumOff val="1232"/>
                <a:alphaOff val="0"/>
              </a:schemeClr>
            </a:lnRef>
            <a:fillRef idx="1">
              <a:schemeClr val="accent4">
                <a:tint val="40000"/>
                <a:alpha val="90000"/>
                <a:hueOff val="-3452493"/>
                <a:satOff val="19387"/>
                <a:lumOff val="1232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-3452493"/>
                <a:satOff val="19387"/>
                <a:lumOff val="123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18"/>
            <p:cNvSpPr/>
            <p:nvPr/>
          </p:nvSpPr>
          <p:spPr>
            <a:xfrm>
              <a:off x="7126280" y="2463814"/>
              <a:ext cx="2091464" cy="49955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strike="noStrike" kern="1200" dirty="0" smtClean="0">
                  <a:effectLst/>
                  <a:latin typeface="+mn-lt"/>
                  <a:cs typeface="Times New Roman" panose="02020603050405020304" pitchFamily="18" charset="0"/>
                </a:rPr>
                <a:t>Позитивный</a:t>
              </a:r>
              <a:endParaRPr lang="ru-RU" sz="24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63664" y="4295697"/>
            <a:ext cx="2122548" cy="530637"/>
            <a:chOff x="7110738" y="3312366"/>
            <a:chExt cx="2122548" cy="5306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110738" y="3312366"/>
              <a:ext cx="2122548" cy="530637"/>
            </a:xfrm>
            <a:prstGeom prst="roundRect">
              <a:avLst>
                <a:gd name="adj" fmla="val 10000"/>
              </a:avLst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-3945706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20"/>
            <p:cNvSpPr/>
            <p:nvPr/>
          </p:nvSpPr>
          <p:spPr>
            <a:xfrm>
              <a:off x="7126280" y="3327908"/>
              <a:ext cx="2091464" cy="4995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strike="noStrike" kern="1200" dirty="0" smtClean="0">
                  <a:effectLst/>
                  <a:latin typeface="+mn-lt"/>
                  <a:cs typeface="Times New Roman" panose="02020603050405020304" pitchFamily="18" charset="0"/>
                </a:rPr>
                <a:t>Стабильный</a:t>
              </a:r>
              <a:endParaRPr lang="ru-RU" sz="24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272480" y="8188"/>
            <a:ext cx="9361040" cy="5404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025" tIns="45505" rIns="91025" bIns="45505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" panose="02020603050405020304" pitchFamily="18" charset="0"/>
              </a:rPr>
              <a:t>Структура бюджета города </a:t>
            </a:r>
            <a:r>
              <a:rPr lang="ru-RU" altLang="ru-RU" sz="2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" panose="02020603050405020304" pitchFamily="18" charset="0"/>
              </a:rPr>
              <a:t>за 2025 </a:t>
            </a:r>
            <a:r>
              <a:rPr lang="ru-RU" altLang="ru-RU" sz="26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Times New Roman" panose="02020603050405020304" pitchFamily="18" charset="0"/>
              </a:rPr>
              <a:t>год, млн. рублей </a:t>
            </a:r>
          </a:p>
        </p:txBody>
      </p:sp>
      <p:pic>
        <p:nvPicPr>
          <p:cNvPr id="1028" name="Picture 4" descr="https://www.shakhty.su/2022/06/29/003/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982">
            <a:off x="161279" y="5658608"/>
            <a:ext cx="1510826" cy="115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68141777"/>
              </p:ext>
            </p:extLst>
          </p:nvPr>
        </p:nvGraphicFramePr>
        <p:xfrm>
          <a:off x="272480" y="588532"/>
          <a:ext cx="4686836" cy="500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6175525"/>
              </p:ext>
            </p:extLst>
          </p:nvPr>
        </p:nvGraphicFramePr>
        <p:xfrm>
          <a:off x="4808984" y="620688"/>
          <a:ext cx="48245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Овал 7"/>
          <p:cNvSpPr/>
          <p:nvPr/>
        </p:nvSpPr>
        <p:spPr>
          <a:xfrm>
            <a:off x="1784648" y="5733256"/>
            <a:ext cx="3384376" cy="100811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025" tIns="45505" rIns="91025" bIns="45505"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1 493,3 млн.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63" y="13059"/>
            <a:ext cx="9681298" cy="64771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2200" b="1" dirty="0">
                <a:ln w="50800"/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charset="0"/>
              </a:rPr>
              <a:t>ИНИЦИАТИВНЫЕ ПРОЕКТЫ ГРАЖДАН, РЕАЛИЗОВАННЫЕ В 2025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943" y="617087"/>
            <a:ext cx="3978442" cy="12196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«Создание площадки «Вдохновение» для организации досуга взрослых и детей в сквере «Семейный» по адресу ул. Забалуева, 47»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08344" y="1776267"/>
            <a:ext cx="4479573" cy="1068684"/>
          </a:xfrm>
          <a:prstGeom prst="rect">
            <a:avLst/>
          </a:prstGeom>
        </p:spPr>
        <p:txBody>
          <a:bodyPr vert="horz" lIns="107287" tIns="53643" rIns="107287" bIns="53643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«Благоустройство территории «Станиславский ж/массив», прилегающей к дому по улице Станиславского, д. 36»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398293" y="3267039"/>
            <a:ext cx="4057742" cy="555468"/>
          </a:xfrm>
          <a:prstGeom prst="rect">
            <a:avLst/>
          </a:prstGeom>
        </p:spPr>
        <p:txBody>
          <a:bodyPr vert="horz" lIns="107287" tIns="53643" rIns="107287" bIns="53643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«Обустройство тротуара от 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ул. Чапаева, д. 3 до ул. Первомайская, д. 196 к3»</a:t>
            </a: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389635" y="3903748"/>
            <a:ext cx="4047716" cy="281435"/>
          </a:xfrm>
          <a:prstGeom prst="rect">
            <a:avLst/>
          </a:prstGeom>
        </p:spPr>
        <p:txBody>
          <a:bodyPr vert="horz" lIns="107287" tIns="53643" rIns="107287" bIns="53643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«Аллея памяти бойцов СВО»</a:t>
            </a: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398293" y="4316546"/>
            <a:ext cx="4152039" cy="644521"/>
          </a:xfrm>
          <a:prstGeom prst="rect">
            <a:avLst/>
          </a:prstGeom>
        </p:spPr>
        <p:txBody>
          <a:bodyPr vert="horz" lIns="107287" tIns="53643" rIns="107287" bIns="53643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«Обустройство пешеходной дорожки вдоль дома ул. Берёзовая 9/2»</a:t>
            </a:r>
          </a:p>
        </p:txBody>
      </p:sp>
      <p:pic>
        <p:nvPicPr>
          <p:cNvPr id="13" name="Picture 7" descr="C:\Users\sorokina_au\Desktop\png-transparent-rexona-logo-check-mark-computer-icons-green-tick-miscellaneous-blue-an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" b="100000" l="870" r="100000"/>
                    </a14:imgEffect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5" y="952198"/>
            <a:ext cx="213719" cy="2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WORK\YUR\ИНИЦИАТИВНЫЕ ПРОЕКТЫ\2025 год\1 квартал 2025 года\1 - ДК Сибтекстильмаш\Фото\-5231082880640349400_121 - реализация с сайт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52" y="660613"/>
            <a:ext cx="1940846" cy="11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WORK\YUR\ИНИЦИАТИВНЫЕ ПРОЕКТЫ\2025 год\1 квартал 2025 года\2 - Станиславского, 36\Фото\PHOTO-2025-10-13-09-40-25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87" y="660773"/>
            <a:ext cx="3181710" cy="190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:\WORK\YUR\ИНИЦИАТИВНЫЕ ПРОЕКТЫ\2025 год\1 квартал 2025 года\3 - Обустройство тротуара по ул. Чапаева\Фото\IMG-20250820-WA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29" y="4780977"/>
            <a:ext cx="1648071" cy="19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:\WORK\YUR\ИНИЦИАТИВНЫЕ ПРОЕКТЫ\2025 год\1 квартал 2025 года\4 - Колледж связи (аллея памяти)\Фото\Открытие\IMG-20251023-WA0020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21" y="2769492"/>
            <a:ext cx="1445130" cy="203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WORK\YUR\ИНИЦИАТИВНЫЕ ПРОЕКТЫ\2025 год\2 квартал 2025 года\Проекты\5 - Березовая, 9.2\Фото\IMG-20251027-WA00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82" y="2013860"/>
            <a:ext cx="1564245" cy="19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Текст 2"/>
          <p:cNvSpPr txBox="1">
            <a:spLocks/>
          </p:cNvSpPr>
          <p:nvPr/>
        </p:nvSpPr>
        <p:spPr>
          <a:xfrm>
            <a:off x="397627" y="5138767"/>
            <a:ext cx="4174679" cy="366903"/>
          </a:xfrm>
          <a:prstGeom prst="rect">
            <a:avLst/>
          </a:prstGeom>
        </p:spPr>
        <p:txBody>
          <a:bodyPr vert="horz" lIns="107287" tIns="53643" rIns="107287" bIns="53643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«Экспозиция «Героини ночного неба»</a:t>
            </a: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407374" y="5636428"/>
            <a:ext cx="4156958" cy="325323"/>
          </a:xfrm>
          <a:prstGeom prst="rect">
            <a:avLst/>
          </a:prstGeom>
        </p:spPr>
        <p:txBody>
          <a:bodyPr vert="horz" lIns="107287" tIns="53643" rIns="107287" bIns="53643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«Сквер «Советский», ул. Тельмана, 15»</a:t>
            </a:r>
          </a:p>
        </p:txBody>
      </p:sp>
      <p:pic>
        <p:nvPicPr>
          <p:cNvPr id="31" name="Picture 7" descr="C:\Users\sorokina_au\Desktop\png-transparent-rexona-logo-check-mark-computer-icons-green-tick-miscellaneous-blue-ang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" b="100000" l="87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3" y="5242631"/>
            <a:ext cx="213719" cy="2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sorokina_au\Desktop\png-transparent-rexona-logo-check-mark-computer-icons-green-tick-miscellaneous-blue-ang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" b="100000" l="87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6" y="2115120"/>
            <a:ext cx="213719" cy="2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sorokina_au\Desktop\png-transparent-rexona-logo-check-mark-computer-icons-green-tick-miscellaneous-blue-ang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" b="100000" l="87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5" y="3102725"/>
            <a:ext cx="213719" cy="2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sorokina_au\Desktop\png-transparent-rexona-logo-check-mark-computer-icons-green-tick-miscellaneous-blue-ang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" b="100000" l="87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7" y="3866570"/>
            <a:ext cx="213719" cy="2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sorokina_au\Desktop\png-transparent-rexona-logo-check-mark-computer-icons-green-tick-miscellaneous-blue-ang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" b="100000" l="87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5" y="4542777"/>
            <a:ext cx="213719" cy="2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sorokina_au\Desktop\png-transparent-rexona-logo-check-mark-computer-icons-green-tick-miscellaneous-blue-ang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" b="100000" l="87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7" y="6164130"/>
            <a:ext cx="213719" cy="2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Текст 2"/>
          <p:cNvSpPr txBox="1">
            <a:spLocks/>
          </p:cNvSpPr>
          <p:nvPr/>
        </p:nvSpPr>
        <p:spPr>
          <a:xfrm>
            <a:off x="408344" y="6190493"/>
            <a:ext cx="4253569" cy="474980"/>
          </a:xfrm>
          <a:prstGeom prst="rect">
            <a:avLst/>
          </a:prstGeom>
        </p:spPr>
        <p:txBody>
          <a:bodyPr vert="horz" lIns="107287" tIns="53643" rIns="107287" bIns="53643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«Устройство ограждения решетчатого по ул. 40 лет Комсомола»</a:t>
            </a:r>
          </a:p>
        </p:txBody>
      </p:sp>
      <p:pic>
        <p:nvPicPr>
          <p:cNvPr id="38" name="Picture 7" descr="C:\Users\sorokina_au\Desktop\png-transparent-rexona-logo-check-mark-computer-icons-green-tick-miscellaneous-blue-ang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" b="100000" l="87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2" y="5667571"/>
            <a:ext cx="213719" cy="2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:\WORK\YUR\ИНИЦИАТИВНЫЕ ПРОЕКТЫ\2025 год\2 квартал 2025 года\Проекты\9 - Устройство площадки по ул. Часовая\Фото\IMG-20251107-WA0001 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63" y="5293057"/>
            <a:ext cx="2390471" cy="14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:\WORK\YUR\ИНИЦИАТИВНЫЕ ПРОЕКТЫ\2025 год\2 квартал 2025 года\Проекты\6 - МБОУ СОШ № 182 - самолет\Фото\Звезда 2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25" y="4097584"/>
            <a:ext cx="1053368" cy="11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:\WORK\YUR\ИНИЦИАТИВНЫЕ ПРОЕКТЫ\2025 год\2 квартал 2025 года\Проекты\8 - Сквер по ул. Тельмана, 15\Фото\IMG-20251029-WA0001 - 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57" y="2761598"/>
            <a:ext cx="1636816" cy="159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 rot="5400000">
            <a:off x="7542910" y="3708296"/>
            <a:ext cx="443160" cy="87045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9" tIns="45709" rIns="91419" bIns="45709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4664967" y="4426002"/>
            <a:ext cx="4896545" cy="2315366"/>
          </a:xfrm>
          <a:prstGeom prst="rect">
            <a:avLst/>
          </a:prstGeom>
          <a:solidFill>
            <a:schemeClr val="bg2"/>
          </a:solidFill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19" tIns="45709" rIns="91419" bIns="45709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  <a:defRPr/>
            </a:pPr>
            <a:endParaRPr lang="ru-RU" altLang="ru-RU" sz="1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ru-RU" altLang="ru-RU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Публичные </a:t>
            </a:r>
            <a:r>
              <a:rPr lang="ru-RU" altLang="ru-RU" sz="2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слушания по проекту решения Совета депутатов города Новосибирска «Об исполнении бюджета города Новосибирска за </a:t>
            </a:r>
            <a:r>
              <a:rPr lang="ru-RU" altLang="ru-RU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год» назначены </a:t>
            </a:r>
            <a:r>
              <a:rPr lang="ru-RU" altLang="ru-RU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10.04.2026 </a:t>
            </a:r>
            <a:r>
              <a:rPr lang="ru-RU" altLang="ru-RU" sz="2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15-00 </a:t>
            </a:r>
            <a:r>
              <a:rPr lang="ru-RU" altLang="ru-RU" sz="2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час.) </a:t>
            </a:r>
          </a:p>
          <a:p>
            <a:pPr algn="ctr" eaLnBrk="1" hangingPunct="1">
              <a:buNone/>
              <a:defRPr/>
            </a:pPr>
            <a:r>
              <a:rPr lang="ru-RU" altLang="ru-RU" sz="1600" b="1" u="sng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Место проведения:</a:t>
            </a:r>
            <a:r>
              <a:rPr lang="ru-RU" altLang="ru-RU" sz="1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Красный проспект, 34, </a:t>
            </a:r>
            <a:r>
              <a:rPr lang="ru-RU" altLang="ru-RU" sz="1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большой </a:t>
            </a:r>
            <a:r>
              <a:rPr lang="ru-RU" altLang="ru-RU" sz="16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зал мэрии (2 этаж)</a:t>
            </a:r>
          </a:p>
        </p:txBody>
      </p:sp>
      <p:pic>
        <p:nvPicPr>
          <p:cNvPr id="5134" name="Picture 14" descr="C:\Users\asochakova_es\Desktop\Фото и картинкик слайдам\большой з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956" y="4121447"/>
            <a:ext cx="41052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25137957"/>
              </p:ext>
            </p:extLst>
          </p:nvPr>
        </p:nvGraphicFramePr>
        <p:xfrm>
          <a:off x="0" y="188639"/>
          <a:ext cx="9777536" cy="411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98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2105052" y="116834"/>
            <a:ext cx="6363108" cy="52276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005" tIns="45494" rIns="91005" bIns="4549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информационные ресурсы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2" descr="https://pbs.twimg.com/media/Dq0hBQ9WoAAOzE1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6" y="152400"/>
            <a:ext cx="6223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sochakova_es\Desktop\Фото к слайдам\мэрия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920265" y="781824"/>
            <a:ext cx="4495349" cy="2514600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40965" name="Прямоугольник 6"/>
          <p:cNvSpPr>
            <a:spLocks noChangeArrowheads="1"/>
          </p:cNvSpPr>
          <p:nvPr/>
        </p:nvSpPr>
        <p:spPr bwMode="auto">
          <a:xfrm>
            <a:off x="577850" y="838226"/>
            <a:ext cx="4591050" cy="141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5" tIns="45494" rIns="91005" bIns="4549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Мэрия города Новосибирска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www.novo-sibirsk.ru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Общественная приемная: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(383) 227-40-40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(информационно-справочный телефон)</a:t>
            </a:r>
          </a:p>
        </p:txBody>
      </p:sp>
      <p:sp>
        <p:nvSpPr>
          <p:cNvPr id="11" name="Нашивка 10"/>
          <p:cNvSpPr/>
          <p:nvPr/>
        </p:nvSpPr>
        <p:spPr>
          <a:xfrm rot="5400000">
            <a:off x="211085" y="938775"/>
            <a:ext cx="238227" cy="247649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969" name="Прямоугольник 8"/>
          <p:cNvSpPr>
            <a:spLocks noChangeArrowheads="1"/>
          </p:cNvSpPr>
          <p:nvPr/>
        </p:nvSpPr>
        <p:spPr bwMode="auto">
          <a:xfrm>
            <a:off x="631833" y="2409864"/>
            <a:ext cx="4445000" cy="9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5" tIns="45494" rIns="91005" bIns="4549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Совет депутатов города Новосибирска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www.gorsovetnsk.ru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Приемная: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(383) 227-43-32</a:t>
            </a: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Нашивка 13"/>
          <p:cNvSpPr/>
          <p:nvPr/>
        </p:nvSpPr>
        <p:spPr>
          <a:xfrm rot="5400000">
            <a:off x="211093" y="2628689"/>
            <a:ext cx="238227" cy="247649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973" name="Прямоугольник 12"/>
          <p:cNvSpPr>
            <a:spLocks noChangeArrowheads="1"/>
          </p:cNvSpPr>
          <p:nvPr/>
        </p:nvSpPr>
        <p:spPr bwMode="auto">
          <a:xfrm>
            <a:off x="577850" y="3486175"/>
            <a:ext cx="8870950" cy="9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5" tIns="45494" rIns="91005" bIns="4549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Департамент экономики и стратегического планирования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мэрии города Новосибирска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Приемная: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(383) 227-42-25</a:t>
            </a:r>
          </a:p>
        </p:txBody>
      </p:sp>
      <p:sp>
        <p:nvSpPr>
          <p:cNvPr id="40974" name="Прямоугольник 14"/>
          <p:cNvSpPr>
            <a:spLocks noChangeArrowheads="1"/>
          </p:cNvSpPr>
          <p:nvPr/>
        </p:nvSpPr>
        <p:spPr bwMode="auto">
          <a:xfrm>
            <a:off x="619125" y="4648236"/>
            <a:ext cx="8850313" cy="17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5" tIns="45494" rIns="91005" bIns="4549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Департамент финансов и налоговой политики мэрии города Новосибирска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Приемная: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(383) 227-43-80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Адрес: 630099,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Новосибирск, Красный проспект, 34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(383) 227-46-69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В сети Интернет: </a:t>
            </a:r>
            <a:r>
              <a:rPr lang="en-US" altLang="ru-RU" sz="1800" dirty="0">
                <a:latin typeface="Times New Roman" pitchFamily="18" charset="0"/>
                <a:cs typeface="Times New Roman" pitchFamily="18" charset="0"/>
              </a:rPr>
              <a:t>http://novo-sibirsk.ru/dep/finance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altLang="ru-RU" sz="18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dirty="0">
                <a:latin typeface="Times New Roman" pitchFamily="18" charset="0"/>
                <a:cs typeface="Times New Roman" pitchFamily="18" charset="0"/>
              </a:rPr>
              <a:t>DFNP@ufm.admnsk.ru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211093" y="3600667"/>
            <a:ext cx="238227" cy="247649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Нашивка 17"/>
          <p:cNvSpPr/>
          <p:nvPr/>
        </p:nvSpPr>
        <p:spPr>
          <a:xfrm rot="5400000">
            <a:off x="211093" y="4762660"/>
            <a:ext cx="238227" cy="247649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34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Прямая соединительная линия 80"/>
          <p:cNvCxnSpPr/>
          <p:nvPr/>
        </p:nvCxnSpPr>
        <p:spPr>
          <a:xfrm>
            <a:off x="7408206" y="1988840"/>
            <a:ext cx="0" cy="40324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Схема 74"/>
          <p:cNvGraphicFramePr/>
          <p:nvPr>
            <p:extLst>
              <p:ext uri="{D42A27DB-BD31-4B8C-83A1-F6EECF244321}">
                <p14:modId xmlns:p14="http://schemas.microsoft.com/office/powerpoint/2010/main" val="1200156726"/>
              </p:ext>
            </p:extLst>
          </p:nvPr>
        </p:nvGraphicFramePr>
        <p:xfrm>
          <a:off x="5169024" y="2061677"/>
          <a:ext cx="4824536" cy="469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2576737" y="1916832"/>
            <a:ext cx="0" cy="43411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43170246"/>
              </p:ext>
            </p:extLst>
          </p:nvPr>
        </p:nvGraphicFramePr>
        <p:xfrm>
          <a:off x="128464" y="2061679"/>
          <a:ext cx="4925078" cy="469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416504" y="476672"/>
            <a:ext cx="4550372" cy="6283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5" tIns="45505" rIns="91025" bIns="45505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" y="0"/>
            <a:ext cx="9905999" cy="404664"/>
          </a:xfrm>
          <a:noFill/>
        </p:spPr>
        <p:txBody>
          <a:bodyPr/>
          <a:lstStyle/>
          <a:p>
            <a:r>
              <a:rPr lang="ru-RU" sz="3100" b="1" dirty="0">
                <a:ln w="1905"/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Структура собственных доходов в </a:t>
            </a:r>
            <a:r>
              <a:rPr lang="ru-RU" sz="3100" b="1" dirty="0" smtClean="0">
                <a:ln w="1905"/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2025 </a:t>
            </a:r>
            <a:r>
              <a:rPr lang="ru-RU" sz="3100" b="1" dirty="0">
                <a:ln w="1905"/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66907" y="476672"/>
            <a:ext cx="4882675" cy="6283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5" tIns="45505" rIns="91025" bIns="45505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61563503"/>
              </p:ext>
            </p:extLst>
          </p:nvPr>
        </p:nvGraphicFramePr>
        <p:xfrm>
          <a:off x="200472" y="476676"/>
          <a:ext cx="9505056" cy="151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Овал 20"/>
          <p:cNvSpPr/>
          <p:nvPr/>
        </p:nvSpPr>
        <p:spPr>
          <a:xfrm>
            <a:off x="128464" y="2060888"/>
            <a:ext cx="1008112" cy="49451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73,3%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02269" y="2629578"/>
            <a:ext cx="1008112" cy="49451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9,7%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0353" y="4458025"/>
            <a:ext cx="1008112" cy="49451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3,6%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28464" y="5074894"/>
            <a:ext cx="1008112" cy="49451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2,7%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110625" y="3280664"/>
            <a:ext cx="1008112" cy="49451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4,7%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28464" y="6258026"/>
            <a:ext cx="1008112" cy="49451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0,5%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00393" y="3856044"/>
            <a:ext cx="1008112" cy="49451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4,3%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28464" y="5661302"/>
            <a:ext cx="1008112" cy="49451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1,2%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5014542" y="2147433"/>
            <a:ext cx="1008112" cy="81593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38,8%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002209" y="3148392"/>
            <a:ext cx="1008112" cy="81593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31,4%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064716" y="4078576"/>
            <a:ext cx="1008112" cy="81593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20,8%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057868" y="5013822"/>
            <a:ext cx="1008112" cy="81593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4,6%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014542" y="5897540"/>
            <a:ext cx="1008112" cy="81593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6985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025" tIns="45505" rIns="91025" bIns="45505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4,4%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9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yesayan_ke\Desktop\%D0%B7%D0%B0%D1%81%D1%82%D0%B0%D0%B2%D0%BA%D0%B0 %D0%B4%D0%BB%D1%8F %D0%BF%D1%80%D0%B5%D0%B7%D0%B5%D0%BD%D1%82%D0%B0%D1%86%D0%B8%D0%B8\scale_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Users\yesayan_ke\Desktop\%D0%B7%D0%B0%D1%81%D1%82%D0%B0%D0%B2%D0%BA%D0%B0 %D0%B4%D0%BB%D1%8F %D0%BF%D1%80%D0%B5%D0%B7%D0%B5%D0%BD%D1%82%D0%B0%D1%86%D0%B8%D0%B8\scale_120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0" y="169667"/>
            <a:ext cx="9906000" cy="4046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altLang="ru-RU" sz="28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Нормативы отчислений налогов в </a:t>
            </a:r>
            <a:r>
              <a:rPr lang="ru-RU" alt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2025 </a:t>
            </a:r>
            <a:r>
              <a:rPr lang="ru-RU" altLang="ru-RU" sz="28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38287"/>
              </p:ext>
            </p:extLst>
          </p:nvPr>
        </p:nvGraphicFramePr>
        <p:xfrm>
          <a:off x="353176" y="764705"/>
          <a:ext cx="9199649" cy="55446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741160"/>
                <a:gridCol w="2229368"/>
                <a:gridCol w="2229121"/>
              </a:tblGrid>
              <a:tr h="13795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Доходный источник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бюджет города Новосибирска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бюджет Новосибирской области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06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Налог на доходы физических лиц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06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Туристический налог 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06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Упрощенная система налогообложения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6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Патентная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система налогообложения 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06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Налог на имущество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организаций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6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Налог на имущество физических лиц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06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Земельный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налог 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63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977443" y="4340165"/>
            <a:ext cx="1008112" cy="31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100%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60935" y="5362141"/>
            <a:ext cx="1008112" cy="3171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100%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45195" y="4869160"/>
            <a:ext cx="1008112" cy="3171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100%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45195" y="2751739"/>
            <a:ext cx="1008112" cy="3600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100%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71294" y="3789040"/>
            <a:ext cx="1008112" cy="3171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100%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70090" y="3274169"/>
            <a:ext cx="1008112" cy="3171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16,5%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85937" y="3279890"/>
            <a:ext cx="1008112" cy="31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83,5%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70090" y="5877272"/>
            <a:ext cx="1008112" cy="3171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20%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05465" y="5877607"/>
            <a:ext cx="1008112" cy="31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80%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45195" y="2220024"/>
            <a:ext cx="1008112" cy="3171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30%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977443" y="2219412"/>
            <a:ext cx="1008112" cy="31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70%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608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WORK\BO\Документы\Публичные слушания\24-Бюджет на 2021-23\Доклад и слайды на слушания к 12.11.2020\СЛАЙДЫ\og_og_15801167542358946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8598"/>
          <a:stretch/>
        </p:blipFill>
        <p:spPr bwMode="auto">
          <a:xfrm>
            <a:off x="200836" y="2276876"/>
            <a:ext cx="3042339" cy="2355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orokina_au\Desktop\eb023a1bf6af3aa86fbb058162f985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3982" r="4263" b="5988"/>
          <a:stretch/>
        </p:blipFill>
        <p:spPr bwMode="auto">
          <a:xfrm>
            <a:off x="6558019" y="2276875"/>
            <a:ext cx="3166690" cy="2442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394953" y="644692"/>
            <a:ext cx="5366359" cy="1704189"/>
          </a:xfrm>
          <a:prstGeom prst="rightArrow">
            <a:avLst>
              <a:gd name="adj1" fmla="val 50000"/>
              <a:gd name="adj2" fmla="val 61087"/>
            </a:avLst>
          </a:prstGeom>
          <a:solidFill>
            <a:srgbClr val="FFE07D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33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07" tIns="53488" rIns="107007" bIns="53488" rtlCol="0" anchor="ctr"/>
          <a:lstStyle/>
          <a:p>
            <a:pPr algn="ctr" defTabSz="913984"/>
            <a:r>
              <a:rPr lang="ru-RU" sz="2200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2300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 defTabSz="913984"/>
            <a:r>
              <a:rPr lang="ru-RU" sz="2200" b="1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млрд. </a:t>
            </a:r>
            <a:r>
              <a:rPr lang="ru-RU" sz="2200" b="1" dirty="0" smtClean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420,5 </a:t>
            </a:r>
            <a:r>
              <a:rPr lang="ru-RU" sz="2200" b="1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sz="2200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них: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619205" y="2149260"/>
            <a:ext cx="5481296" cy="1056117"/>
          </a:xfrm>
          <a:prstGeom prst="rightArrow">
            <a:avLst/>
          </a:prstGeom>
          <a:solidFill>
            <a:srgbClr val="ADF9DC"/>
          </a:solidFill>
          <a:ln>
            <a:solidFill>
              <a:srgbClr val="11EDC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07" tIns="53488" rIns="107007" bIns="53488" rtlCol="0" anchor="ctr"/>
          <a:lstStyle/>
          <a:p>
            <a:pPr algn="ctr" defTabSz="913984"/>
            <a:r>
              <a:rPr lang="ru-RU" sz="2000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- </a:t>
            </a:r>
            <a:r>
              <a:rPr lang="ru-RU" sz="2000" b="1" dirty="0" smtClean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ru-RU" sz="2000" b="1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2000" b="1" dirty="0" smtClean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496,6 </a:t>
            </a:r>
            <a:r>
              <a:rPr lang="ru-RU" sz="2000" b="1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2000" dirty="0">
              <a:solidFill>
                <a:srgbClr val="C0504D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19801" y="3068960"/>
            <a:ext cx="5538615" cy="1056117"/>
          </a:xfrm>
          <a:prstGeom prst="rightArrow">
            <a:avLst/>
          </a:prstGeom>
          <a:solidFill>
            <a:srgbClr val="ADF9DC"/>
          </a:solidFill>
          <a:ln>
            <a:solidFill>
              <a:srgbClr val="11EDC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07" tIns="53488" rIns="107007" bIns="53488" rtlCol="0" anchor="ctr"/>
          <a:lstStyle/>
          <a:p>
            <a:pPr algn="ctr" defTabSz="913984"/>
            <a:r>
              <a:rPr lang="ru-RU" sz="2000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  <a:r>
              <a:rPr lang="ru-RU" sz="2000" b="1" dirty="0" smtClean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000" b="1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2000" b="1" dirty="0" smtClean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803,2 </a:t>
            </a:r>
            <a:r>
              <a:rPr lang="ru-RU" sz="2000" b="1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2000" dirty="0">
              <a:solidFill>
                <a:srgbClr val="C0504D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710707" y="3895816"/>
            <a:ext cx="5694633" cy="1056117"/>
          </a:xfrm>
          <a:prstGeom prst="rightArrow">
            <a:avLst/>
          </a:prstGeom>
          <a:solidFill>
            <a:srgbClr val="ADF9DC"/>
          </a:solidFill>
          <a:ln>
            <a:solidFill>
              <a:srgbClr val="11EDC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07" tIns="53488" rIns="107007" bIns="53488" rtlCol="0" anchor="ctr"/>
          <a:lstStyle/>
          <a:p>
            <a:pPr algn="ctr" defTabSz="913984"/>
            <a:r>
              <a:rPr lang="ru-RU" sz="2000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трансферты - </a:t>
            </a:r>
            <a:r>
              <a:rPr lang="ru-RU" sz="2000" b="1" dirty="0" smtClean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2000" b="1" dirty="0" smtClean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120,7 </a:t>
            </a:r>
            <a:r>
              <a:rPr lang="ru-RU" sz="2000" b="1" dirty="0">
                <a:solidFill>
                  <a:srgbClr val="C0504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2000" dirty="0">
              <a:solidFill>
                <a:srgbClr val="C0504D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06671" y="4773180"/>
            <a:ext cx="5682432" cy="933489"/>
          </a:xfrm>
          <a:prstGeom prst="wedgeRoundRectCallout">
            <a:avLst>
              <a:gd name="adj1" fmla="val -34152"/>
              <a:gd name="adj2" fmla="val -4970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0" tIns="45591" rIns="91190" bIns="45591" anchor="ctr"/>
          <a:lstStyle/>
          <a:p>
            <a:pPr algn="ctr" defTabSz="913984">
              <a:defRPr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областного бюджета НСО</a:t>
            </a:r>
          </a:p>
          <a:p>
            <a:pPr algn="ctr" defTabSz="913984">
              <a:defRPr/>
            </a:pPr>
            <a:r>
              <a:rPr lang="ru-RU" sz="2300" b="1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sz="2300" b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2300" b="1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221,1 </a:t>
            </a:r>
            <a:r>
              <a:rPr lang="ru-RU" sz="2300" b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033120" y="5157221"/>
            <a:ext cx="3691588" cy="1344151"/>
          </a:xfrm>
          <a:prstGeom prst="wedgeRoundRectCallout">
            <a:avLst>
              <a:gd name="adj1" fmla="val 32213"/>
              <a:gd name="adj2" fmla="val -4942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0" tIns="45591" rIns="91190" bIns="45591" anchor="ctr"/>
          <a:lstStyle/>
          <a:p>
            <a:pPr algn="ctr" defTabSz="913984">
              <a:defRPr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</a:t>
            </a:r>
          </a:p>
          <a:p>
            <a:pPr algn="ctr" defTabSz="913984">
              <a:defRPr/>
            </a:pPr>
            <a:r>
              <a:rPr lang="ru-RU" sz="23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120,8 </a:t>
            </a:r>
            <a:r>
              <a:rPr lang="ru-RU" sz="23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06672" y="5829296"/>
            <a:ext cx="5682432" cy="936104"/>
          </a:xfrm>
          <a:prstGeom prst="wedgeRoundRectCallout">
            <a:avLst>
              <a:gd name="adj1" fmla="val -34152"/>
              <a:gd name="adj2" fmla="val -4970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0" tIns="45591" rIns="91190" bIns="45591" anchor="ctr"/>
          <a:lstStyle/>
          <a:p>
            <a:pPr algn="ctr" defTabSz="913984">
              <a:defRPr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федерального бюджета</a:t>
            </a:r>
          </a:p>
          <a:p>
            <a:pPr algn="ctr" defTabSz="913984">
              <a:defRPr/>
            </a:pPr>
            <a:r>
              <a:rPr lang="ru-RU" sz="2300" b="1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300" b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2300" b="1" dirty="0" smtClean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199,4 </a:t>
            </a:r>
            <a:r>
              <a:rPr lang="ru-RU" sz="2300" b="1" dirty="0">
                <a:solidFill>
                  <a:srgbClr val="5C2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" y="1"/>
            <a:ext cx="9940866" cy="504632"/>
          </a:xfrm>
          <a:prstGeom prst="rect">
            <a:avLst/>
          </a:prstGeom>
        </p:spPr>
        <p:txBody>
          <a:bodyPr vert="horz" lIns="107019" tIns="53495" rIns="107019" bIns="534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700" b="1" dirty="0">
                <a:solidFill>
                  <a:srgbClr val="0252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Структура безвозмездных поступлений в </a:t>
            </a:r>
            <a:r>
              <a:rPr lang="ru-RU" sz="2700" b="1" dirty="0" smtClean="0">
                <a:solidFill>
                  <a:srgbClr val="0252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2025 </a:t>
            </a:r>
            <a:r>
              <a:rPr lang="ru-RU" sz="2700" b="1" dirty="0">
                <a:solidFill>
                  <a:srgbClr val="0252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132" y="1189180"/>
            <a:ext cx="2234825" cy="969809"/>
          </a:xfrm>
          <a:prstGeom prst="rect">
            <a:avLst/>
          </a:prstGeom>
          <a:noFill/>
        </p:spPr>
        <p:txBody>
          <a:bodyPr wrap="square" lIns="107019" tIns="53495" rIns="107019" bIns="53495" rtlCol="0">
            <a:spAutoFit/>
          </a:bodyPr>
          <a:lstStyle/>
          <a:p>
            <a:pPr algn="ctr" defTabSz="913984"/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 НСО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8353" y="835339"/>
            <a:ext cx="2647605" cy="969809"/>
          </a:xfrm>
          <a:prstGeom prst="rect">
            <a:avLst/>
          </a:prstGeom>
          <a:noFill/>
        </p:spPr>
        <p:txBody>
          <a:bodyPr wrap="square" lIns="107019" tIns="53495" rIns="107019" bIns="53495" rtlCol="0">
            <a:spAutoFit/>
          </a:bodyPr>
          <a:lstStyle/>
          <a:p>
            <a:pPr algn="ctr" defTabSz="913984"/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 </a:t>
            </a:r>
          </a:p>
          <a:p>
            <a:pPr algn="ctr" defTabSz="913984"/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города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4246" y="504638"/>
            <a:ext cx="6054875" cy="508403"/>
          </a:xfrm>
          <a:prstGeom prst="rect">
            <a:avLst/>
          </a:prstGeom>
        </p:spPr>
        <p:txBody>
          <a:bodyPr wrap="square" lIns="107251" tIns="53623" rIns="107251" bIns="53623">
            <a:spAutoFit/>
          </a:bodyPr>
          <a:lstStyle/>
          <a:p>
            <a:pPr algn="ctr" defTabSz="913984"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ВСЕГО – 50 млрд.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541,3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471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право 4"/>
          <p:cNvSpPr/>
          <p:nvPr/>
        </p:nvSpPr>
        <p:spPr>
          <a:xfrm>
            <a:off x="215984" y="2856258"/>
            <a:ext cx="4930198" cy="14383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kern="1200" dirty="0">
              <a:latin typeface="+mj-lt"/>
            </a:endParaRPr>
          </a:p>
        </p:txBody>
      </p:sp>
      <p:sp>
        <p:nvSpPr>
          <p:cNvPr id="11280" name="Прямоугольник 1"/>
          <p:cNvSpPr>
            <a:spLocks noChangeArrowheads="1"/>
          </p:cNvSpPr>
          <p:nvPr/>
        </p:nvSpPr>
        <p:spPr bwMode="auto">
          <a:xfrm>
            <a:off x="1495562" y="1156339"/>
            <a:ext cx="6048673" cy="3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15" tIns="45499" rIns="91015" bIns="4549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0771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6504" y="476672"/>
            <a:ext cx="4550372" cy="6283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5" tIns="45499" rIns="91015" bIns="45499" rtlCol="0" anchor="ctr"/>
          <a:lstStyle/>
          <a:p>
            <a:pPr algn="ctr" defTabSz="91077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13876" y="52820"/>
            <a:ext cx="9906000" cy="491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015" tIns="45499" rIns="91015" bIns="4549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0771" eaLnBrk="1" hangingPunct="1">
              <a:spcBef>
                <a:spcPct val="0"/>
              </a:spcBef>
              <a:buNone/>
            </a:pPr>
            <a:r>
              <a:rPr lang="ru-RU" altLang="ru-RU" sz="2600" b="1" dirty="0">
                <a:solidFill>
                  <a:srgbClr val="4F81BD">
                    <a:lumMod val="50000"/>
                  </a:srgbClr>
                </a:solidFill>
                <a:latin typeface="+mn-lt"/>
                <a:cs typeface="Times New Roman" pitchFamily="18" charset="0"/>
              </a:rPr>
              <a:t>Исполнение доходов бюджета города в </a:t>
            </a:r>
            <a:r>
              <a:rPr lang="ru-RU" altLang="ru-RU" sz="2600" b="1" dirty="0" smtClean="0">
                <a:solidFill>
                  <a:srgbClr val="4F81BD">
                    <a:lumMod val="50000"/>
                  </a:srgbClr>
                </a:solidFill>
                <a:latin typeface="+mn-lt"/>
                <a:cs typeface="Times New Roman" pitchFamily="18" charset="0"/>
              </a:rPr>
              <a:t>2025 </a:t>
            </a:r>
            <a:r>
              <a:rPr lang="ru-RU" altLang="ru-RU" sz="2600" b="1" dirty="0">
                <a:solidFill>
                  <a:srgbClr val="4F81BD">
                    <a:lumMod val="50000"/>
                  </a:srgbClr>
                </a:solidFill>
                <a:latin typeface="+mn-lt"/>
                <a:cs typeface="Times New Roman" pitchFamily="18" charset="0"/>
              </a:rPr>
              <a:t>году</a:t>
            </a:r>
            <a:endParaRPr lang="ru-RU" altLang="ru-RU" sz="2500" b="1" dirty="0">
              <a:solidFill>
                <a:srgbClr val="4F81BD">
                  <a:lumMod val="50000"/>
                </a:srgb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2622" y="544005"/>
            <a:ext cx="9513546" cy="1484648"/>
            <a:chOff x="246248" y="606075"/>
            <a:chExt cx="9513546" cy="15840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46248" y="606075"/>
              <a:ext cx="6074903" cy="1584000"/>
              <a:chOff x="-1" y="516900"/>
              <a:chExt cx="5703033" cy="1791450"/>
            </a:xfrm>
          </p:grpSpPr>
          <p:sp>
            <p:nvSpPr>
              <p:cNvPr id="10" name="Стрелка вправо 9"/>
              <p:cNvSpPr/>
              <p:nvPr/>
            </p:nvSpPr>
            <p:spPr>
              <a:xfrm>
                <a:off x="-1" y="516900"/>
                <a:ext cx="5703033" cy="1791450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chemeClr val="accent3">
                  <a:lumMod val="60000"/>
                  <a:lumOff val="40000"/>
                  <a:alpha val="90000"/>
                </a:schemeClr>
              </a:solidFill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Стрелка вправо 4"/>
              <p:cNvSpPr/>
              <p:nvPr/>
            </p:nvSpPr>
            <p:spPr>
              <a:xfrm>
                <a:off x="0" y="740830"/>
                <a:ext cx="5031239" cy="13435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200" kern="1200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333613" y="918903"/>
              <a:ext cx="5184576" cy="95834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65" tIns="45526" rIns="91065" bIns="45526" rtlCol="0" anchor="ctr"/>
            <a:lstStyle/>
            <a:p>
              <a:pPr algn="ctr" defTabSz="776084"/>
              <a:r>
                <a:rPr lang="ru-RU" sz="1700" dirty="0" smtClean="0">
                  <a:solidFill>
                    <a:srgbClr val="425222"/>
                  </a:solidFill>
                  <a:cs typeface="Times New Roman" panose="02020603050405020304" pitchFamily="18" charset="0"/>
                </a:rPr>
                <a:t>Ежегодный рост минимального размера </a:t>
              </a:r>
            </a:p>
            <a:p>
              <a:pPr algn="ctr" defTabSz="776084"/>
              <a:r>
                <a:rPr lang="ru-RU" sz="1700" dirty="0" smtClean="0">
                  <a:solidFill>
                    <a:srgbClr val="425222"/>
                  </a:solidFill>
                  <a:cs typeface="Times New Roman" panose="02020603050405020304" pitchFamily="18" charset="0"/>
                </a:rPr>
                <a:t>оплаты </a:t>
              </a:r>
              <a:r>
                <a:rPr lang="ru-RU" sz="1700" dirty="0">
                  <a:solidFill>
                    <a:srgbClr val="425222"/>
                  </a:solidFill>
                  <a:cs typeface="Times New Roman" panose="02020603050405020304" pitchFamily="18" charset="0"/>
                </a:rPr>
                <a:t>труда, </a:t>
              </a:r>
              <a:r>
                <a:rPr lang="ru-RU" sz="1700" dirty="0" smtClean="0">
                  <a:solidFill>
                    <a:srgbClr val="425222"/>
                  </a:solidFill>
                  <a:cs typeface="Times New Roman" panose="02020603050405020304" pitchFamily="18" charset="0"/>
                </a:rPr>
                <a:t>индексация </a:t>
              </a:r>
              <a:r>
                <a:rPr lang="ru-RU" sz="1700" dirty="0">
                  <a:solidFill>
                    <a:srgbClr val="425222"/>
                  </a:solidFill>
                  <a:cs typeface="Times New Roman" panose="02020603050405020304" pitchFamily="18" charset="0"/>
                </a:rPr>
                <a:t>заработной платы работников бюджетной </a:t>
              </a:r>
              <a:r>
                <a:rPr lang="ru-RU" sz="1700" dirty="0" smtClean="0">
                  <a:solidFill>
                    <a:srgbClr val="425222"/>
                  </a:solidFill>
                  <a:cs typeface="Times New Roman" panose="02020603050405020304" pitchFamily="18" charset="0"/>
                </a:rPr>
                <a:t>сферы в 2024 году</a:t>
              </a:r>
              <a:endParaRPr lang="ru-RU" sz="1700" dirty="0">
                <a:solidFill>
                  <a:srgbClr val="425222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6465168" y="678075"/>
              <a:ext cx="3294626" cy="1440000"/>
              <a:chOff x="5959727" y="117952"/>
              <a:chExt cx="3405813" cy="2826831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959727" y="117952"/>
                <a:ext cx="3405813" cy="2826831"/>
              </a:xfrm>
              <a:prstGeom prst="roundRect">
                <a:avLst/>
              </a:prstGeom>
              <a:solidFill>
                <a:srgbClr val="C0E399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0" name="Скругленный прямоугольник 4"/>
              <p:cNvSpPr/>
              <p:nvPr/>
            </p:nvSpPr>
            <p:spPr>
              <a:xfrm>
                <a:off x="6097722" y="255947"/>
                <a:ext cx="3129823" cy="25508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altLang="ru-RU" sz="2000" b="1" kern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cs typeface="Times New Roman" pitchFamily="18" charset="0"/>
                  </a:rPr>
                  <a:t>Налог на доходы физических лиц</a:t>
                </a:r>
              </a:p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32 751,3</a:t>
                </a:r>
                <a:r>
                  <a:rPr lang="en-US" sz="2000" b="1" kern="1200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2000" b="1" kern="1200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млн. рублей</a:t>
                </a:r>
                <a:endParaRPr lang="ru-RU" sz="2000" kern="12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202623" y="2086220"/>
            <a:ext cx="9513545" cy="1484649"/>
            <a:chOff x="246249" y="606076"/>
            <a:chExt cx="9513545" cy="158400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46249" y="606076"/>
              <a:ext cx="6074903" cy="1584000"/>
              <a:chOff x="0" y="516901"/>
              <a:chExt cx="5703033" cy="1791450"/>
            </a:xfrm>
          </p:grpSpPr>
          <p:sp>
            <p:nvSpPr>
              <p:cNvPr id="64" name="Стрелка вправо 63"/>
              <p:cNvSpPr/>
              <p:nvPr/>
            </p:nvSpPr>
            <p:spPr>
              <a:xfrm>
                <a:off x="0" y="516901"/>
                <a:ext cx="5703033" cy="1791450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7CA1CE">
                  <a:alpha val="89804"/>
                </a:srgbClr>
              </a:solidFill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Стрелка вправо 4"/>
              <p:cNvSpPr/>
              <p:nvPr/>
            </p:nvSpPr>
            <p:spPr>
              <a:xfrm>
                <a:off x="0" y="740830"/>
                <a:ext cx="5031239" cy="13435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200" kern="1200" dirty="0"/>
              </a:p>
            </p:txBody>
          </p:sp>
        </p:grpSp>
        <p:sp>
          <p:nvSpPr>
            <p:cNvPr id="60" name="Скругленный прямоугольник 59"/>
            <p:cNvSpPr/>
            <p:nvPr/>
          </p:nvSpPr>
          <p:spPr>
            <a:xfrm>
              <a:off x="365376" y="953479"/>
              <a:ext cx="5184576" cy="8891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65" tIns="45526" rIns="91065" bIns="45526" rtlCol="0" anchor="ctr"/>
            <a:lstStyle/>
            <a:p>
              <a:pPr algn="ctr" defTabSz="776084"/>
              <a:r>
                <a:rPr lang="ru-RU" sz="1700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Рост </a:t>
              </a:r>
              <a:r>
                <a:rPr lang="ru-RU" sz="1700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количества выданных </a:t>
              </a:r>
              <a:r>
                <a:rPr lang="ru-RU" sz="1700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патентов, индексация размеров </a:t>
              </a:r>
              <a:r>
                <a:rPr lang="ru-RU" sz="1700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потенциально возможного </a:t>
              </a:r>
              <a:r>
                <a:rPr lang="ru-RU" sz="1700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к получению годового дохода, перенос срока уплаты</a:t>
              </a:r>
              <a:endParaRPr lang="ru-RU" sz="17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6465168" y="678075"/>
              <a:ext cx="3294626" cy="1440000"/>
              <a:chOff x="5959727" y="117952"/>
              <a:chExt cx="3405813" cy="2826831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5959727" y="117952"/>
                <a:ext cx="3405813" cy="2826831"/>
              </a:xfrm>
              <a:prstGeom prst="roundRect">
                <a:avLst/>
              </a:prstGeom>
              <a:solidFill>
                <a:srgbClr val="5081BC">
                  <a:alpha val="89804"/>
                </a:srgb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63" name="Скругленный прямоугольник 4"/>
              <p:cNvSpPr/>
              <p:nvPr/>
            </p:nvSpPr>
            <p:spPr>
              <a:xfrm>
                <a:off x="6097722" y="255947"/>
                <a:ext cx="3129823" cy="25508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altLang="ru-RU" sz="2000" b="1" kern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cs typeface="Times New Roman" pitchFamily="18" charset="0"/>
                  </a:rPr>
                  <a:t>Налоги                                             на совокупный доход                                                     </a:t>
                </a:r>
              </a:p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5 </a:t>
                </a:r>
                <a:r>
                  <a:rPr 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949,3</a:t>
                </a:r>
                <a:r>
                  <a:rPr lang="en-US" sz="2000" b="1" kern="1200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2000" b="1" kern="1200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млн. рублей</a:t>
                </a:r>
                <a:endParaRPr lang="ru-RU" sz="2000" kern="1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202623" y="3650058"/>
            <a:ext cx="9513545" cy="1484649"/>
            <a:chOff x="246249" y="606075"/>
            <a:chExt cx="9513545" cy="1584000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246249" y="606075"/>
              <a:ext cx="6074903" cy="1584000"/>
              <a:chOff x="0" y="516901"/>
              <a:chExt cx="5703033" cy="1791450"/>
            </a:xfrm>
          </p:grpSpPr>
          <p:sp>
            <p:nvSpPr>
              <p:cNvPr id="72" name="Стрелка вправо 71"/>
              <p:cNvSpPr/>
              <p:nvPr/>
            </p:nvSpPr>
            <p:spPr>
              <a:xfrm>
                <a:off x="0" y="516901"/>
                <a:ext cx="5703033" cy="1791450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BEAECE">
                  <a:alpha val="89804"/>
                </a:srgbClr>
              </a:solidFill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" name="Стрелка вправо 4"/>
              <p:cNvSpPr/>
              <p:nvPr/>
            </p:nvSpPr>
            <p:spPr>
              <a:xfrm>
                <a:off x="0" y="740830"/>
                <a:ext cx="5031239" cy="13435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200" kern="1200" dirty="0"/>
              </a:p>
            </p:txBody>
          </p:sp>
        </p:grpSp>
        <p:sp>
          <p:nvSpPr>
            <p:cNvPr id="68" name="Скругленный прямоугольник 67"/>
            <p:cNvSpPr/>
            <p:nvPr/>
          </p:nvSpPr>
          <p:spPr>
            <a:xfrm>
              <a:off x="333613" y="1017292"/>
              <a:ext cx="5184576" cy="7615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65" tIns="45526" rIns="91065" bIns="45526" rtlCol="0" anchor="ctr"/>
            <a:lstStyle/>
            <a:p>
              <a:pPr algn="ctr" defTabSz="776084"/>
              <a:r>
                <a:rPr lang="ru-RU" sz="1700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Увеличение налоговой базы, </a:t>
              </a:r>
            </a:p>
            <a:p>
              <a:pPr algn="ctr" defTabSz="776084"/>
              <a:r>
                <a:rPr lang="ru-RU" sz="1700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повышение платежной дисциплины населения, погашение сумм задолженности</a:t>
              </a:r>
              <a:endParaRPr lang="ru-RU" sz="1700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6465168" y="678075"/>
              <a:ext cx="3294626" cy="1440000"/>
              <a:chOff x="5959727" y="117952"/>
              <a:chExt cx="3405813" cy="2826831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5959727" y="117952"/>
                <a:ext cx="3405813" cy="282683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71" name="Скругленный прямоугольник 4"/>
              <p:cNvSpPr/>
              <p:nvPr/>
            </p:nvSpPr>
            <p:spPr>
              <a:xfrm>
                <a:off x="6097722" y="255947"/>
                <a:ext cx="3129823" cy="25508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altLang="ru-RU" sz="2000" b="1" kern="1200" dirty="0" smtClean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cs typeface="Times New Roman" pitchFamily="18" charset="0"/>
                  </a:rPr>
                  <a:t>Имущественные налоги</a:t>
                </a:r>
              </a:p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4 </a:t>
                </a:r>
                <a:r>
                  <a:rPr lang="en-US" sz="2000" b="1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541,6</a:t>
                </a:r>
                <a:r>
                  <a:rPr lang="en-US" sz="2000" b="1" kern="1200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2000" b="1" kern="1200" dirty="0" smtClean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млн. рублей</a:t>
                </a:r>
                <a:endParaRPr lang="ru-RU" sz="2000" kern="1200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grpSp>
        <p:nvGrpSpPr>
          <p:cNvPr id="74" name="Группа 73"/>
          <p:cNvGrpSpPr/>
          <p:nvPr/>
        </p:nvGrpSpPr>
        <p:grpSpPr>
          <a:xfrm>
            <a:off x="202623" y="5222926"/>
            <a:ext cx="9513545" cy="1484648"/>
            <a:chOff x="246249" y="606076"/>
            <a:chExt cx="9513545" cy="1583999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246249" y="606076"/>
              <a:ext cx="6074903" cy="1583999"/>
              <a:chOff x="0" y="516900"/>
              <a:chExt cx="5703033" cy="1791448"/>
            </a:xfrm>
          </p:grpSpPr>
          <p:sp>
            <p:nvSpPr>
              <p:cNvPr id="80" name="Стрелка вправо 79"/>
              <p:cNvSpPr/>
              <p:nvPr/>
            </p:nvSpPr>
            <p:spPr>
              <a:xfrm>
                <a:off x="0" y="516900"/>
                <a:ext cx="5703033" cy="1791448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D3CEB1">
                  <a:alpha val="89804"/>
                </a:srgbClr>
              </a:solidFill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1" name="Стрелка вправо 4"/>
              <p:cNvSpPr/>
              <p:nvPr/>
            </p:nvSpPr>
            <p:spPr>
              <a:xfrm>
                <a:off x="0" y="730204"/>
                <a:ext cx="5031239" cy="13435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200" kern="1200" dirty="0"/>
              </a:p>
            </p:txBody>
          </p:sp>
        </p:grpSp>
        <p:sp>
          <p:nvSpPr>
            <p:cNvPr id="76" name="Скругленный прямоугольник 75"/>
            <p:cNvSpPr/>
            <p:nvPr/>
          </p:nvSpPr>
          <p:spPr>
            <a:xfrm>
              <a:off x="365376" y="1062793"/>
              <a:ext cx="5184576" cy="69253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65" tIns="45526" rIns="91065" bIns="45526" rtlCol="0" anchor="ctr"/>
            <a:lstStyle/>
            <a:p>
              <a:pPr algn="ctr" defTabSz="776084"/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Увеличение размера государственной пошлины (Федеральный закон </a:t>
              </a:r>
              <a:r>
                <a:rPr lang="ru-RU" sz="1700" dirty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от 08.08.2024 № </a:t>
              </a:r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259-ФЗ)</a:t>
              </a:r>
              <a:endParaRPr lang="ru-RU" sz="17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77" name="Группа 76"/>
            <p:cNvGrpSpPr/>
            <p:nvPr/>
          </p:nvGrpSpPr>
          <p:grpSpPr>
            <a:xfrm>
              <a:off x="6465168" y="678075"/>
              <a:ext cx="3294626" cy="1440000"/>
              <a:chOff x="5959727" y="117952"/>
              <a:chExt cx="3405813" cy="2826831"/>
            </a:xfrm>
          </p:grpSpPr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5959727" y="117952"/>
                <a:ext cx="3405813" cy="282683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79" name="Скругленный прямоугольник 4"/>
              <p:cNvSpPr/>
              <p:nvPr/>
            </p:nvSpPr>
            <p:spPr>
              <a:xfrm>
                <a:off x="6028725" y="237503"/>
                <a:ext cx="3267818" cy="25508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altLang="ru-RU" sz="2000" b="1" kern="1200" dirty="0" smtClean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itchFamily="18" charset="0"/>
                  </a:rPr>
                  <a:t>Государственная пошлина</a:t>
                </a:r>
              </a:p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1 </a:t>
                </a:r>
                <a:r>
                  <a:rPr lang="en-US" sz="20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191,5</a:t>
                </a:r>
                <a:r>
                  <a:rPr lang="en-US" sz="2000" b="1" kern="1200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2000" b="1" kern="1200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млн. рублей</a:t>
                </a:r>
                <a:endParaRPr lang="ru-RU" sz="2000" kern="12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76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право 4"/>
          <p:cNvSpPr/>
          <p:nvPr/>
        </p:nvSpPr>
        <p:spPr>
          <a:xfrm>
            <a:off x="215984" y="2856258"/>
            <a:ext cx="4930198" cy="14383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kern="1200" dirty="0">
              <a:latin typeface="+mj-lt"/>
            </a:endParaRPr>
          </a:p>
        </p:txBody>
      </p:sp>
      <p:sp>
        <p:nvSpPr>
          <p:cNvPr id="11280" name="Прямоугольник 1"/>
          <p:cNvSpPr>
            <a:spLocks noChangeArrowheads="1"/>
          </p:cNvSpPr>
          <p:nvPr/>
        </p:nvSpPr>
        <p:spPr bwMode="auto">
          <a:xfrm>
            <a:off x="1495562" y="1156339"/>
            <a:ext cx="6048673" cy="3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15" tIns="45499" rIns="91015" bIns="4549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0771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6504" y="476672"/>
            <a:ext cx="4550372" cy="6283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5" tIns="45499" rIns="91015" bIns="45499" rtlCol="0" anchor="ctr"/>
          <a:lstStyle/>
          <a:p>
            <a:pPr algn="ctr" defTabSz="91077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13876" y="52820"/>
            <a:ext cx="9906000" cy="491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015" tIns="45499" rIns="91015" bIns="4549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0771" eaLnBrk="1" hangingPunct="1">
              <a:spcBef>
                <a:spcPct val="0"/>
              </a:spcBef>
              <a:buNone/>
            </a:pPr>
            <a:r>
              <a:rPr lang="ru-RU" altLang="ru-RU" sz="2600" b="1" dirty="0">
                <a:solidFill>
                  <a:srgbClr val="4F81BD">
                    <a:lumMod val="50000"/>
                  </a:srgbClr>
                </a:solidFill>
                <a:latin typeface="+mn-lt"/>
                <a:cs typeface="Times New Roman" pitchFamily="18" charset="0"/>
              </a:rPr>
              <a:t>Исполнение доходов бюджета города в </a:t>
            </a:r>
            <a:r>
              <a:rPr lang="ru-RU" altLang="ru-RU" sz="2600" b="1" dirty="0" smtClean="0">
                <a:solidFill>
                  <a:srgbClr val="4F81BD">
                    <a:lumMod val="50000"/>
                  </a:srgbClr>
                </a:solidFill>
                <a:latin typeface="+mn-lt"/>
                <a:cs typeface="Times New Roman" pitchFamily="18" charset="0"/>
              </a:rPr>
              <a:t>2025 </a:t>
            </a:r>
            <a:r>
              <a:rPr lang="ru-RU" altLang="ru-RU" sz="2600" b="1" dirty="0">
                <a:solidFill>
                  <a:srgbClr val="4F81BD">
                    <a:lumMod val="50000"/>
                  </a:srgbClr>
                </a:solidFill>
                <a:latin typeface="+mn-lt"/>
                <a:cs typeface="Times New Roman" pitchFamily="18" charset="0"/>
              </a:rPr>
              <a:t>году</a:t>
            </a:r>
            <a:endParaRPr lang="ru-RU" altLang="ru-RU" sz="2500" b="1" dirty="0">
              <a:solidFill>
                <a:srgbClr val="4F81BD">
                  <a:lumMod val="50000"/>
                </a:srgb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2622" y="544005"/>
            <a:ext cx="9513546" cy="1484650"/>
            <a:chOff x="246248" y="606074"/>
            <a:chExt cx="9513546" cy="158400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46248" y="606074"/>
              <a:ext cx="6074903" cy="1584001"/>
              <a:chOff x="-1" y="516899"/>
              <a:chExt cx="5703033" cy="1791451"/>
            </a:xfrm>
          </p:grpSpPr>
          <p:sp>
            <p:nvSpPr>
              <p:cNvPr id="10" name="Стрелка вправо 9"/>
              <p:cNvSpPr/>
              <p:nvPr/>
            </p:nvSpPr>
            <p:spPr>
              <a:xfrm>
                <a:off x="-1" y="516899"/>
                <a:ext cx="5703033" cy="1791451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chemeClr val="accent3">
                  <a:lumMod val="60000"/>
                  <a:lumOff val="40000"/>
                  <a:alpha val="90000"/>
                </a:schemeClr>
              </a:solidFill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Стрелка вправо 4"/>
              <p:cNvSpPr/>
              <p:nvPr/>
            </p:nvSpPr>
            <p:spPr>
              <a:xfrm>
                <a:off x="0" y="740830"/>
                <a:ext cx="5031239" cy="13435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200" kern="1200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365376" y="918901"/>
              <a:ext cx="5184576" cy="9583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65" tIns="45526" rIns="91065" bIns="45526" rtlCol="0" anchor="ctr"/>
            <a:lstStyle/>
            <a:p>
              <a:pPr algn="ctr" defTabSz="776084"/>
              <a:r>
                <a:rPr lang="ru-RU" sz="1700" dirty="0">
                  <a:solidFill>
                    <a:srgbClr val="425222"/>
                  </a:solidFill>
                  <a:cs typeface="Times New Roman" panose="02020603050405020304" pitchFamily="18" charset="0"/>
                </a:rPr>
                <a:t>Введение туристического </a:t>
              </a:r>
              <a:r>
                <a:rPr lang="ru-RU" sz="1700" dirty="0" smtClean="0">
                  <a:solidFill>
                    <a:srgbClr val="425222"/>
                  </a:solidFill>
                  <a:cs typeface="Times New Roman" panose="02020603050405020304" pitchFamily="18" charset="0"/>
                </a:rPr>
                <a:t>налога в 2025 году.            Более 150 </a:t>
              </a:r>
              <a:r>
                <a:rPr lang="ru-RU" sz="1700" dirty="0">
                  <a:solidFill>
                    <a:srgbClr val="425222"/>
                  </a:solidFill>
                  <a:cs typeface="Times New Roman" panose="02020603050405020304" pitchFamily="18" charset="0"/>
                </a:rPr>
                <a:t>плательщиков состоят </a:t>
              </a:r>
              <a:r>
                <a:rPr lang="ru-RU" sz="1700" dirty="0" smtClean="0">
                  <a:solidFill>
                    <a:srgbClr val="425222"/>
                  </a:solidFill>
                  <a:cs typeface="Times New Roman" panose="02020603050405020304" pitchFamily="18" charset="0"/>
                </a:rPr>
                <a:t>в реестре </a:t>
              </a:r>
              <a:r>
                <a:rPr lang="ru-RU" sz="1700" dirty="0">
                  <a:solidFill>
                    <a:srgbClr val="425222"/>
                  </a:solidFill>
                  <a:cs typeface="Times New Roman" panose="02020603050405020304" pitchFamily="18" charset="0"/>
                </a:rPr>
                <a:t>классифицированных </a:t>
              </a:r>
              <a:r>
                <a:rPr lang="ru-RU" sz="1700" dirty="0" smtClean="0">
                  <a:solidFill>
                    <a:srgbClr val="425222"/>
                  </a:solidFill>
                  <a:cs typeface="Times New Roman" panose="02020603050405020304" pitchFamily="18" charset="0"/>
                </a:rPr>
                <a:t>средств размещения</a:t>
              </a:r>
              <a:endParaRPr lang="ru-RU" sz="1700" dirty="0">
                <a:solidFill>
                  <a:srgbClr val="425222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6465168" y="678075"/>
              <a:ext cx="3294626" cy="1440000"/>
              <a:chOff x="5959727" y="117952"/>
              <a:chExt cx="3405813" cy="2826831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959727" y="117952"/>
                <a:ext cx="3405813" cy="2826831"/>
              </a:xfrm>
              <a:prstGeom prst="roundRect">
                <a:avLst/>
              </a:prstGeom>
              <a:solidFill>
                <a:srgbClr val="C0E399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0" name="Скругленный прямоугольник 4"/>
              <p:cNvSpPr/>
              <p:nvPr/>
            </p:nvSpPr>
            <p:spPr>
              <a:xfrm>
                <a:off x="6097722" y="255947"/>
                <a:ext cx="3129823" cy="25508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altLang="ru-RU" sz="2000" b="1" kern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cs typeface="Times New Roman" pitchFamily="18" charset="0"/>
                  </a:rPr>
                  <a:t>Туристический налог</a:t>
                </a:r>
              </a:p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000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71,8 </a:t>
                </a:r>
                <a:r>
                  <a:rPr lang="ru-RU" sz="2000" b="1" kern="1200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млн. рублей</a:t>
                </a:r>
                <a:endParaRPr lang="ru-RU" sz="2000" kern="12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202623" y="2086220"/>
            <a:ext cx="9513545" cy="1484649"/>
            <a:chOff x="246249" y="606076"/>
            <a:chExt cx="9513545" cy="158400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46249" y="606076"/>
              <a:ext cx="6074903" cy="1584000"/>
              <a:chOff x="0" y="516901"/>
              <a:chExt cx="5703033" cy="1791450"/>
            </a:xfrm>
          </p:grpSpPr>
          <p:sp>
            <p:nvSpPr>
              <p:cNvPr id="64" name="Стрелка вправо 63"/>
              <p:cNvSpPr/>
              <p:nvPr/>
            </p:nvSpPr>
            <p:spPr>
              <a:xfrm>
                <a:off x="0" y="516901"/>
                <a:ext cx="5703033" cy="1791450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749BCA">
                  <a:alpha val="89804"/>
                </a:srgbClr>
              </a:solidFill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Стрелка вправо 4"/>
              <p:cNvSpPr/>
              <p:nvPr/>
            </p:nvSpPr>
            <p:spPr>
              <a:xfrm>
                <a:off x="0" y="740830"/>
                <a:ext cx="5031239" cy="13435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200" kern="1200" dirty="0"/>
              </a:p>
            </p:txBody>
          </p:sp>
        </p:grpSp>
        <p:sp>
          <p:nvSpPr>
            <p:cNvPr id="60" name="Скругленный прямоугольник 59"/>
            <p:cNvSpPr/>
            <p:nvPr/>
          </p:nvSpPr>
          <p:spPr>
            <a:xfrm>
              <a:off x="365376" y="636517"/>
              <a:ext cx="5184576" cy="15231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65" tIns="45526" rIns="91065" bIns="45526" rtlCol="0" anchor="ctr"/>
            <a:lstStyle/>
            <a:p>
              <a:pPr algn="ctr"/>
              <a:r>
                <a:rPr lang="ru-RU" sz="1700" dirty="0" smtClean="0">
                  <a:solidFill>
                    <a:schemeClr val="accent1">
                      <a:lumMod val="50000"/>
                    </a:schemeClr>
                  </a:solidFill>
                </a:rPr>
                <a:t>Предоставление </a:t>
              </a:r>
              <a:r>
                <a:rPr lang="ru-RU" sz="1700" dirty="0">
                  <a:solidFill>
                    <a:schemeClr val="accent1">
                      <a:lumMod val="50000"/>
                    </a:schemeClr>
                  </a:solidFill>
                </a:rPr>
                <a:t>в аренду</a:t>
              </a:r>
            </a:p>
            <a:p>
              <a:pPr algn="ctr"/>
              <a:r>
                <a:rPr lang="ru-RU" sz="1700" dirty="0">
                  <a:solidFill>
                    <a:schemeClr val="accent1">
                      <a:lumMod val="50000"/>
                    </a:schemeClr>
                  </a:solidFill>
                </a:rPr>
                <a:t> с торгов 13 земельных участков площадью </a:t>
              </a:r>
            </a:p>
            <a:p>
              <a:pPr algn="ctr"/>
              <a:r>
                <a:rPr lang="ru-RU" sz="1700" dirty="0">
                  <a:solidFill>
                    <a:schemeClr val="accent1">
                      <a:lumMod val="50000"/>
                    </a:schemeClr>
                  </a:solidFill>
                </a:rPr>
                <a:t>9,7 га, </a:t>
              </a:r>
              <a:r>
                <a:rPr lang="ru-RU" sz="1700" dirty="0" smtClean="0">
                  <a:solidFill>
                    <a:schemeClr val="accent1">
                      <a:lumMod val="50000"/>
                    </a:schemeClr>
                  </a:solidFill>
                </a:rPr>
                <a:t>усиление </a:t>
              </a:r>
              <a:r>
                <a:rPr lang="ru-RU" sz="1700" dirty="0" err="1" smtClean="0">
                  <a:solidFill>
                    <a:schemeClr val="accent1">
                      <a:lumMod val="50000"/>
                    </a:schemeClr>
                  </a:solidFill>
                </a:rPr>
                <a:t>претензионно</a:t>
              </a:r>
              <a:r>
                <a:rPr lang="ru-RU" sz="1700" dirty="0" smtClean="0">
                  <a:solidFill>
                    <a:schemeClr val="accent1">
                      <a:lumMod val="50000"/>
                    </a:schemeClr>
                  </a:solidFill>
                </a:rPr>
                <a:t>-исковой работы</a:t>
              </a:r>
              <a:endParaRPr lang="ru-RU" sz="17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6465168" y="678075"/>
              <a:ext cx="3294626" cy="1440000"/>
              <a:chOff x="5959727" y="117952"/>
              <a:chExt cx="3405813" cy="2826831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5959727" y="117952"/>
                <a:ext cx="3405813" cy="2826831"/>
              </a:xfrm>
              <a:prstGeom prst="roundRect">
                <a:avLst/>
              </a:prstGeom>
              <a:solidFill>
                <a:srgbClr val="5081BC">
                  <a:alpha val="89804"/>
                </a:srgb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63" name="Скругленный прямоугольник 4"/>
              <p:cNvSpPr/>
              <p:nvPr/>
            </p:nvSpPr>
            <p:spPr>
              <a:xfrm>
                <a:off x="6097722" y="255947"/>
                <a:ext cx="3129823" cy="25508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altLang="ru-RU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cs typeface="Times New Roman" pitchFamily="18" charset="0"/>
                  </a:rPr>
                  <a:t>Доходы от арендной платы за земли </a:t>
                </a:r>
              </a:p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0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1 817,3  </a:t>
                </a:r>
                <a:r>
                  <a:rPr lang="ru-RU" sz="2000" b="1" kern="1200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млн. рублей</a:t>
                </a:r>
                <a:endParaRPr lang="ru-RU" sz="2000" kern="1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202623" y="3650058"/>
            <a:ext cx="9513545" cy="1484649"/>
            <a:chOff x="246249" y="606075"/>
            <a:chExt cx="9513545" cy="1584000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246249" y="606075"/>
              <a:ext cx="6074903" cy="1584000"/>
              <a:chOff x="0" y="516901"/>
              <a:chExt cx="5703033" cy="1791450"/>
            </a:xfrm>
          </p:grpSpPr>
          <p:sp>
            <p:nvSpPr>
              <p:cNvPr id="72" name="Стрелка вправо 71"/>
              <p:cNvSpPr/>
              <p:nvPr/>
            </p:nvSpPr>
            <p:spPr>
              <a:xfrm>
                <a:off x="0" y="516901"/>
                <a:ext cx="5703033" cy="1791450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C2B3D1">
                  <a:alpha val="89804"/>
                </a:srgbClr>
              </a:solidFill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" name="Стрелка вправо 4"/>
              <p:cNvSpPr/>
              <p:nvPr/>
            </p:nvSpPr>
            <p:spPr>
              <a:xfrm>
                <a:off x="0" y="740830"/>
                <a:ext cx="5031239" cy="13435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200" kern="1200" dirty="0"/>
              </a:p>
            </p:txBody>
          </p:sp>
        </p:grpSp>
        <p:sp>
          <p:nvSpPr>
            <p:cNvPr id="68" name="Скругленный прямоугольник 67"/>
            <p:cNvSpPr/>
            <p:nvPr/>
          </p:nvSpPr>
          <p:spPr>
            <a:xfrm>
              <a:off x="333613" y="636513"/>
              <a:ext cx="5184576" cy="15231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65" tIns="45526" rIns="91065" bIns="45526" rtlCol="0" anchor="ctr"/>
            <a:lstStyle/>
            <a:p>
              <a:pPr algn="ctr" defTabSz="776084"/>
              <a:r>
                <a:rPr lang="ru-RU" sz="1700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Сдача </a:t>
              </a:r>
              <a:r>
                <a:rPr lang="ru-RU" sz="1700" dirty="0">
                  <a:solidFill>
                    <a:schemeClr val="accent4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в аренду </a:t>
              </a:r>
              <a:r>
                <a:rPr lang="ru-RU" sz="1700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муниципального имущества, поступление доходов от заключения договоров комплексного развития территорий</a:t>
              </a:r>
              <a:endParaRPr lang="ru-RU" sz="1700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6465168" y="678075"/>
              <a:ext cx="3294626" cy="1440000"/>
              <a:chOff x="5959727" y="117952"/>
              <a:chExt cx="3405813" cy="2826831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5959727" y="117952"/>
                <a:ext cx="3405813" cy="282683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71" name="Скругленный прямоугольник 4"/>
              <p:cNvSpPr/>
              <p:nvPr/>
            </p:nvSpPr>
            <p:spPr>
              <a:xfrm>
                <a:off x="6097722" y="255947"/>
                <a:ext cx="3129823" cy="25508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altLang="ru-RU" sz="20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cs typeface="Times New Roman" pitchFamily="18" charset="0"/>
                  </a:rPr>
                  <a:t>Доходы от сдачи </a:t>
                </a:r>
                <a:r>
                  <a:rPr lang="ru-RU" altLang="ru-RU" sz="2000" b="1" dirty="0" smtClean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cs typeface="Times New Roman" pitchFamily="18" charset="0"/>
                  </a:rPr>
                  <a:t>в  </a:t>
                </a:r>
                <a:r>
                  <a:rPr lang="ru-RU" altLang="ru-RU" sz="2000" b="1" dirty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cs typeface="Times New Roman" pitchFamily="18" charset="0"/>
                  </a:rPr>
                  <a:t>аренду и использования </a:t>
                </a:r>
                <a:r>
                  <a:rPr lang="ru-RU" altLang="ru-RU" sz="2000" b="1" dirty="0" smtClean="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cs typeface="Times New Roman" pitchFamily="18" charset="0"/>
                  </a:rPr>
                  <a:t>имущества</a:t>
                </a:r>
                <a:endParaRPr lang="ru-RU" altLang="ru-RU" sz="2000" b="1" dirty="0">
                  <a:solidFill>
                    <a:schemeClr val="accent4">
                      <a:lumMod val="50000"/>
                    </a:schemeClr>
                  </a:solidFill>
                  <a:latin typeface="+mj-lt"/>
                  <a:cs typeface="Times New Roman" pitchFamily="18" charset="0"/>
                </a:endParaRPr>
              </a:p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000" b="1" dirty="0">
                    <a:solidFill>
                      <a:schemeClr val="accent4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1 053,9 млн. рублей</a:t>
                </a:r>
              </a:p>
            </p:txBody>
          </p:sp>
        </p:grpSp>
      </p:grpSp>
      <p:grpSp>
        <p:nvGrpSpPr>
          <p:cNvPr id="74" name="Группа 73"/>
          <p:cNvGrpSpPr/>
          <p:nvPr/>
        </p:nvGrpSpPr>
        <p:grpSpPr>
          <a:xfrm>
            <a:off x="202623" y="5222925"/>
            <a:ext cx="9513545" cy="1512000"/>
            <a:chOff x="246249" y="606075"/>
            <a:chExt cx="9513545" cy="1613181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246249" y="606075"/>
              <a:ext cx="6074903" cy="1583999"/>
              <a:chOff x="0" y="516900"/>
              <a:chExt cx="5703033" cy="1791449"/>
            </a:xfrm>
          </p:grpSpPr>
          <p:sp>
            <p:nvSpPr>
              <p:cNvPr id="80" name="Стрелка вправо 79"/>
              <p:cNvSpPr/>
              <p:nvPr/>
            </p:nvSpPr>
            <p:spPr>
              <a:xfrm>
                <a:off x="0" y="516900"/>
                <a:ext cx="5703033" cy="1791449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CAC4A2">
                  <a:alpha val="89804"/>
                </a:srgbClr>
              </a:solidFill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1" name="Стрелка вправо 4"/>
              <p:cNvSpPr/>
              <p:nvPr/>
            </p:nvSpPr>
            <p:spPr>
              <a:xfrm>
                <a:off x="0" y="730204"/>
                <a:ext cx="5031239" cy="13435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200" kern="1200" dirty="0"/>
              </a:p>
            </p:txBody>
          </p:sp>
        </p:grpSp>
        <p:sp>
          <p:nvSpPr>
            <p:cNvPr id="76" name="Скругленный прямоугольник 75"/>
            <p:cNvSpPr/>
            <p:nvPr/>
          </p:nvSpPr>
          <p:spPr>
            <a:xfrm>
              <a:off x="365376" y="696139"/>
              <a:ext cx="5184576" cy="15231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65" tIns="45526" rIns="91065" bIns="45526" rtlCol="0" anchor="ctr"/>
            <a:lstStyle/>
            <a:p>
              <a:pPr algn="ctr" defTabSz="776084"/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Продажа 257 </a:t>
              </a:r>
              <a:r>
                <a:rPr lang="ru-RU" sz="1700" dirty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земельных участков </a:t>
              </a:r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(36,7 га), </a:t>
              </a:r>
            </a:p>
            <a:p>
              <a:pPr algn="ctr" defTabSz="776084"/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реализация путем приватизации 222 объектов </a:t>
              </a:r>
              <a:r>
                <a:rPr lang="ru-RU" sz="1700" dirty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недвижимости </a:t>
              </a:r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(27,3 </a:t>
              </a:r>
              <a:r>
                <a:rPr lang="ru-RU" sz="1700" dirty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тыс. кв. </a:t>
              </a:r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метров)</a:t>
              </a:r>
              <a:endParaRPr lang="ru-RU" sz="17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77" name="Группа 76"/>
            <p:cNvGrpSpPr/>
            <p:nvPr/>
          </p:nvGrpSpPr>
          <p:grpSpPr>
            <a:xfrm>
              <a:off x="6465168" y="678075"/>
              <a:ext cx="3294626" cy="1440000"/>
              <a:chOff x="5959727" y="117952"/>
              <a:chExt cx="3405813" cy="2826831"/>
            </a:xfrm>
          </p:grpSpPr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5959727" y="117952"/>
                <a:ext cx="3405813" cy="282683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79" name="Скругленный прямоугольник 4"/>
              <p:cNvSpPr/>
              <p:nvPr/>
            </p:nvSpPr>
            <p:spPr>
              <a:xfrm>
                <a:off x="6028725" y="237503"/>
                <a:ext cx="3267818" cy="25508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altLang="ru-RU" sz="20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itchFamily="18" charset="0"/>
                  </a:rPr>
                  <a:t>Доходы от продажи земельных </a:t>
                </a:r>
                <a:r>
                  <a:rPr lang="ru-RU" alt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itchFamily="18" charset="0"/>
                  </a:rPr>
                  <a:t>участков                      и приватизации</a:t>
                </a:r>
              </a:p>
              <a:p>
                <a:pPr lvl="0"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1 216,8 </a:t>
                </a:r>
                <a:r>
                  <a:rPr lang="ru-RU" sz="2000" b="1" kern="1200" dirty="0" smtClean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млн. рублей</a:t>
                </a:r>
                <a:endParaRPr lang="ru-RU" sz="2000" kern="12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51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54172</TotalTime>
  <Words>5487</Words>
  <Application>Microsoft Office PowerPoint</Application>
  <PresentationFormat>Лист A4 (210x297 мм)</PresentationFormat>
  <Paragraphs>926</Paragraphs>
  <Slides>42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Тема Office</vt:lpstr>
      <vt:lpstr>1_Тема Office</vt:lpstr>
      <vt:lpstr>4_Тема Office</vt:lpstr>
      <vt:lpstr>5_Тема Office</vt:lpstr>
      <vt:lpstr>2_Тема Office</vt:lpstr>
      <vt:lpstr>3_Тема Office</vt:lpstr>
      <vt:lpstr>7_Тема Office</vt:lpstr>
      <vt:lpstr>8_Тема Office</vt:lpstr>
      <vt:lpstr>Презентация PowerPoint</vt:lpstr>
      <vt:lpstr>Презентация PowerPoint</vt:lpstr>
      <vt:lpstr>Информация об исполнении основных параметров бюджета города Новосибирска за 2025 год, млн. рублей</vt:lpstr>
      <vt:lpstr>Презентация PowerPoint</vt:lpstr>
      <vt:lpstr>Структура собственных доходов в 2025 году</vt:lpstr>
      <vt:lpstr>Нормативы отчислений налогов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ИНИЦИАТИВНЫЕ ПРОЕКТЫ ГРАЖДАН, РЕАЛИЗОВАННЫЕ В 2025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Ворошина Ольга Павловна</dc:creator>
  <cp:lastModifiedBy>Легоньких Юлия Леонидовна</cp:lastModifiedBy>
  <cp:revision>2555</cp:revision>
  <cp:lastPrinted>2026-04-02T03:31:36Z</cp:lastPrinted>
  <dcterms:created xsi:type="dcterms:W3CDTF">2017-07-27T08:11:10Z</dcterms:created>
  <dcterms:modified xsi:type="dcterms:W3CDTF">2026-04-06T03:57:41Z</dcterms:modified>
</cp:coreProperties>
</file>